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notesMasterIdLst>
    <p:notesMasterId r:id="rId26"/>
  </p:notesMasterIdLst>
  <p:sldIdLst>
    <p:sldId id="256" r:id="rId2"/>
    <p:sldId id="257" r:id="rId3"/>
    <p:sldId id="259" r:id="rId4"/>
    <p:sldId id="258" r:id="rId5"/>
    <p:sldId id="262" r:id="rId6"/>
    <p:sldId id="261" r:id="rId7"/>
    <p:sldId id="282" r:id="rId8"/>
    <p:sldId id="268" r:id="rId9"/>
    <p:sldId id="278" r:id="rId10"/>
    <p:sldId id="275" r:id="rId11"/>
    <p:sldId id="283" r:id="rId12"/>
    <p:sldId id="279" r:id="rId13"/>
    <p:sldId id="284" r:id="rId14"/>
    <p:sldId id="270" r:id="rId15"/>
    <p:sldId id="280" r:id="rId16"/>
    <p:sldId id="263" r:id="rId17"/>
    <p:sldId id="264" r:id="rId18"/>
    <p:sldId id="277" r:id="rId19"/>
    <p:sldId id="281" r:id="rId20"/>
    <p:sldId id="272" r:id="rId21"/>
    <p:sldId id="265" r:id="rId22"/>
    <p:sldId id="267" r:id="rId23"/>
    <p:sldId id="274" r:id="rId24"/>
    <p:sldId id="273"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53" autoAdjust="0"/>
    <p:restoredTop sz="92961" autoAdjust="0"/>
  </p:normalViewPr>
  <p:slideViewPr>
    <p:cSldViewPr snapToGrid="0">
      <p:cViewPr varScale="1">
        <p:scale>
          <a:sx n="115" d="100"/>
          <a:sy n="115" d="100"/>
        </p:scale>
        <p:origin x="35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29E54859-137D-4B83-BEE9-3CBA213A4A93}" type="datetimeFigureOut">
              <a:rPr lang="en-US" smtClean="0"/>
              <a:pPr/>
              <a:t>1/30/2026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6B6654A8-146F-4E0B-B61D-4C56E861D01E}" type="slidenum">
              <a:rPr lang="en-US" smtClean="0"/>
              <a:pPr/>
              <a:t>‹#›</a:t>
            </a:fld>
            <a:endParaRPr lang="en-US" dirty="0"/>
          </a:p>
        </p:txBody>
      </p:sp>
    </p:spTree>
    <p:extLst>
      <p:ext uri="{BB962C8B-B14F-4D97-AF65-F5344CB8AC3E}">
        <p14:creationId xmlns:p14="http://schemas.microsoft.com/office/powerpoint/2010/main" val="34376519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mn-ea"/>
        <a:cs typeface="+mn-cs"/>
      </a:defRPr>
    </a:lvl1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6654A8-146F-4E0B-B61D-4C56E861D01E}" type="slidenum">
              <a:rPr lang="en-US" smtClean="0"/>
              <a:pPr/>
              <a:t>4</a:t>
            </a:fld>
            <a:endParaRPr lang="en-US" dirty="0"/>
          </a:p>
        </p:txBody>
      </p:sp>
    </p:spTree>
    <p:extLst>
      <p:ext uri="{BB962C8B-B14F-4D97-AF65-F5344CB8AC3E}">
        <p14:creationId xmlns:p14="http://schemas.microsoft.com/office/powerpoint/2010/main" val="763312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CEE70-112D-B2DC-3996-23005CD0FF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3D091C-88F3-6411-32DF-AE997E819142}"/>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3E0E3012-8B7D-FD26-93BE-08C8E6A3007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BB84102-5E2B-6BA1-AC53-A63271551375}"/>
              </a:ext>
            </a:extLst>
          </p:cNvPr>
          <p:cNvSpPr>
            <a:spLocks noGrp="1"/>
          </p:cNvSpPr>
          <p:nvPr>
            <p:ph type="sldNum" sz="quarter" idx="5"/>
          </p:nvPr>
        </p:nvSpPr>
        <p:spPr/>
        <p:txBody>
          <a:bodyPr/>
          <a:lstStyle/>
          <a:p>
            <a:fld id="{6B6654A8-146F-4E0B-B61D-4C56E861D01E}" type="slidenum">
              <a:rPr lang="en-US" smtClean="0"/>
              <a:pPr/>
              <a:t>7</a:t>
            </a:fld>
            <a:endParaRPr lang="en-US" dirty="0"/>
          </a:p>
        </p:txBody>
      </p:sp>
    </p:spTree>
    <p:extLst>
      <p:ext uri="{BB962C8B-B14F-4D97-AF65-F5344CB8AC3E}">
        <p14:creationId xmlns:p14="http://schemas.microsoft.com/office/powerpoint/2010/main" val="25515444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6654A8-146F-4E0B-B61D-4C56E861D01E}" type="slidenum">
              <a:rPr lang="en-US" smtClean="0"/>
              <a:pPr/>
              <a:t>8</a:t>
            </a:fld>
            <a:endParaRPr lang="en-US" dirty="0"/>
          </a:p>
        </p:txBody>
      </p:sp>
    </p:spTree>
    <p:extLst>
      <p:ext uri="{BB962C8B-B14F-4D97-AF65-F5344CB8AC3E}">
        <p14:creationId xmlns:p14="http://schemas.microsoft.com/office/powerpoint/2010/main" val="28387252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6654A8-146F-4E0B-B61D-4C56E861D01E}" type="slidenum">
              <a:rPr lang="en-US" smtClean="0"/>
              <a:pPr/>
              <a:t>11</a:t>
            </a:fld>
            <a:endParaRPr lang="en-US" dirty="0"/>
          </a:p>
        </p:txBody>
      </p:sp>
    </p:spTree>
    <p:extLst>
      <p:ext uri="{BB962C8B-B14F-4D97-AF65-F5344CB8AC3E}">
        <p14:creationId xmlns:p14="http://schemas.microsoft.com/office/powerpoint/2010/main" val="30849569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85000"/>
              </a:lnSpc>
              <a:defRPr sz="8000" spc="-50" baseline="0">
                <a:solidFill>
                  <a:schemeClr val="tx1">
                    <a:lumMod val="85000"/>
                    <a:lumOff val="15000"/>
                  </a:schemeClr>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p:cNvSpPr>
            <a:spLocks noGrp="1"/>
          </p:cNvSpPr>
          <p:nvPr>
            <p:ph type="subTitle" idx="1"/>
          </p:nvPr>
        </p:nvSpPr>
        <p:spPr>
          <a:xfrm>
            <a:off x="1100051" y="4455621"/>
            <a:ext cx="10058400" cy="1143000"/>
          </a:xfrm>
          <a:prstGeom prst="rect">
            <a:avLst/>
          </a:prstGeom>
        </p:spPr>
        <p:txBody>
          <a:bodyPr lIns="91440" rIns="91440">
            <a:normAutofit/>
          </a:bodyPr>
          <a:lstStyle>
            <a:lvl1pPr marL="0" indent="0" algn="l">
              <a:buNone/>
              <a:defRPr sz="2400" cap="all" spc="200" baseline="0">
                <a:solidFill>
                  <a:schemeClr val="tx2"/>
                </a:solidFill>
                <a:latin typeface="Arial" panose="020B0604020202020204" pitchFamily="34" charset="0"/>
                <a:cs typeface="Arial" panose="020B0604020202020204" pitchFamily="34" charset="0"/>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p>
            <a:fld id="{9AD3524F-4BE4-4921-8A55-9EAF84107CE2}" type="datetime9">
              <a:rPr lang="en-US" smtClean="0"/>
              <a:t>1/30/2026 1:31:25 PM</a:t>
            </a:fld>
            <a:endParaRPr lang="en-US"/>
          </a:p>
        </p:txBody>
      </p:sp>
      <p:sp>
        <p:nvSpPr>
          <p:cNvPr id="5" name="Footer Placeholder 4"/>
          <p:cNvSpPr>
            <a:spLocks noGrp="1"/>
          </p:cNvSpPr>
          <p:nvPr>
            <p:ph type="ftr" sz="quarter" idx="11"/>
          </p:nvPr>
        </p:nvSpPr>
        <p:spPr/>
        <p:txBody>
          <a:bodyPr/>
          <a:lstStyle/>
          <a:p>
            <a:r>
              <a:rPr lang="en-US"/>
              <a:t>Nguyễn Thành Đạt</a:t>
            </a:r>
          </a:p>
        </p:txBody>
      </p:sp>
      <p:sp>
        <p:nvSpPr>
          <p:cNvPr id="6" name="Slide Number Placeholder 5"/>
          <p:cNvSpPr>
            <a:spLocks noGrp="1"/>
          </p:cNvSpPr>
          <p:nvPr>
            <p:ph type="sldNum" sz="quarter" idx="12"/>
          </p:nvPr>
        </p:nvSpPr>
        <p:spPr/>
        <p:txBody>
          <a:bodyPr/>
          <a:lstStyle/>
          <a:p>
            <a:fld id="{81097CE2-82D9-4ED5-9F0C-F9C654B904AA}"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4019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097280" y="1845734"/>
            <a:ext cx="10058400" cy="4023360"/>
          </a:xfrm>
          <a:prstGeom prst="rect">
            <a:avLst/>
          </a:prstGeom>
        </p:spPr>
        <p:txBody>
          <a:bodyPr vert="eaVert" lIns="45720" tIns="0" rIns="45720" bIns="0"/>
          <a:lstStyle>
            <a:lvl1pPr>
              <a:defRPr>
                <a:latin typeface="Arial" panose="020B0604020202020204" pitchFamily="34" charset="0"/>
              </a:defRPr>
            </a:lvl1pPr>
            <a:lvl2pPr>
              <a:defRPr>
                <a:latin typeface="Arial" panose="020B0604020202020204" pitchFamily="34" charset="0"/>
              </a:defRPr>
            </a:lvl2pPr>
            <a:lvl3pPr>
              <a:defRPr>
                <a:latin typeface="Arial" panose="020B0604020202020204" pitchFamily="34" charset="0"/>
              </a:defRPr>
            </a:lvl3pPr>
            <a:lvl4pPr>
              <a:defRPr>
                <a:latin typeface="Arial" panose="020B0604020202020204" pitchFamily="34" charset="0"/>
              </a:defRPr>
            </a:lvl4pPr>
            <a:lvl5pPr>
              <a:defRPr>
                <a:latin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E2092F7-D3E7-48B7-A1AC-8ACEF5060CD7}" type="datetime9">
              <a:rPr lang="en-US" smtClean="0"/>
              <a:t>1/30/2026 1:31:25 PM</a:t>
            </a:fld>
            <a:endParaRPr lang="en-US"/>
          </a:p>
        </p:txBody>
      </p:sp>
      <p:sp>
        <p:nvSpPr>
          <p:cNvPr id="5" name="Footer Placeholder 4"/>
          <p:cNvSpPr>
            <a:spLocks noGrp="1"/>
          </p:cNvSpPr>
          <p:nvPr>
            <p:ph type="ftr" sz="quarter" idx="11"/>
          </p:nvPr>
        </p:nvSpPr>
        <p:spPr/>
        <p:txBody>
          <a:bodyPr/>
          <a:lstStyle/>
          <a:p>
            <a:r>
              <a:rPr lang="en-US"/>
              <a:t>Nguyễn Thành Đạt</a:t>
            </a:r>
          </a:p>
        </p:txBody>
      </p:sp>
      <p:sp>
        <p:nvSpPr>
          <p:cNvPr id="6" name="Slide Number Placeholder 5"/>
          <p:cNvSpPr>
            <a:spLocks noGrp="1"/>
          </p:cNvSpPr>
          <p:nvPr>
            <p:ph type="sldNum" sz="quarter" idx="12"/>
          </p:nvPr>
        </p:nvSpPr>
        <p:spPr/>
        <p:txBody>
          <a:bodyPr/>
          <a:lstStyle/>
          <a:p>
            <a:fld id="{81097CE2-82D9-4ED5-9F0C-F9C654B904AA}" type="slidenum">
              <a:rPr lang="en-US" smtClean="0"/>
              <a:t>‹#›</a:t>
            </a:fld>
            <a:endParaRPr lang="en-US"/>
          </a:p>
        </p:txBody>
      </p:sp>
    </p:spTree>
    <p:extLst>
      <p:ext uri="{BB962C8B-B14F-4D97-AF65-F5344CB8AC3E}">
        <p14:creationId xmlns:p14="http://schemas.microsoft.com/office/powerpoint/2010/main" val="3156447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2" name="Vertical Title 1"/>
          <p:cNvSpPr>
            <a:spLocks noGrp="1"/>
          </p:cNvSpPr>
          <p:nvPr>
            <p:ph type="title" orient="vert"/>
          </p:nvPr>
        </p:nvSpPr>
        <p:spPr>
          <a:xfrm>
            <a:off x="8724900" y="412302"/>
            <a:ext cx="2628900" cy="5759898"/>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a:prstGeom prst="rect">
            <a:avLst/>
          </a:prstGeom>
        </p:spPr>
        <p:txBody>
          <a:bodyPr vert="eaVert" lIns="45720" tIns="0" rIns="45720" bIns="0"/>
          <a:lstStyle>
            <a:lvl1pPr>
              <a:defRPr>
                <a:latin typeface="Arial" panose="020B0604020202020204" pitchFamily="34" charset="0"/>
              </a:defRPr>
            </a:lvl1pPr>
            <a:lvl2pPr>
              <a:defRPr>
                <a:latin typeface="Arial" panose="020B0604020202020204" pitchFamily="34" charset="0"/>
              </a:defRPr>
            </a:lvl2pPr>
            <a:lvl3pPr>
              <a:defRPr>
                <a:latin typeface="Arial" panose="020B0604020202020204" pitchFamily="34" charset="0"/>
              </a:defRPr>
            </a:lvl3pPr>
            <a:lvl4pPr>
              <a:defRPr>
                <a:latin typeface="Arial" panose="020B0604020202020204" pitchFamily="34" charset="0"/>
              </a:defRPr>
            </a:lvl4pPr>
            <a:lvl5pPr>
              <a:defRPr>
                <a:latin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A6CC679-6D44-4943-9DC2-6BFB8A13550F}" type="datetime9">
              <a:rPr lang="en-US" smtClean="0"/>
              <a:t>1/30/2026 1:31:25 PM</a:t>
            </a:fld>
            <a:endParaRPr lang="en-US"/>
          </a:p>
        </p:txBody>
      </p:sp>
      <p:sp>
        <p:nvSpPr>
          <p:cNvPr id="5" name="Footer Placeholder 4"/>
          <p:cNvSpPr>
            <a:spLocks noGrp="1"/>
          </p:cNvSpPr>
          <p:nvPr>
            <p:ph type="ftr" sz="quarter" idx="11"/>
          </p:nvPr>
        </p:nvSpPr>
        <p:spPr/>
        <p:txBody>
          <a:bodyPr/>
          <a:lstStyle/>
          <a:p>
            <a:r>
              <a:rPr lang="en-US"/>
              <a:t>Nguyễn Thành Đạt</a:t>
            </a:r>
          </a:p>
        </p:txBody>
      </p:sp>
      <p:sp>
        <p:nvSpPr>
          <p:cNvPr id="6" name="Slide Number Placeholder 5"/>
          <p:cNvSpPr>
            <a:spLocks noGrp="1"/>
          </p:cNvSpPr>
          <p:nvPr>
            <p:ph type="sldNum" sz="quarter" idx="12"/>
          </p:nvPr>
        </p:nvSpPr>
        <p:spPr/>
        <p:txBody>
          <a:bodyPr/>
          <a:lstStyle/>
          <a:p>
            <a:fld id="{81097CE2-82D9-4ED5-9F0C-F9C654B904AA}" type="slidenum">
              <a:rPr lang="en-US" smtClean="0"/>
              <a:t>‹#›</a:t>
            </a:fld>
            <a:endParaRPr lang="en-US"/>
          </a:p>
        </p:txBody>
      </p:sp>
    </p:spTree>
    <p:extLst>
      <p:ext uri="{BB962C8B-B14F-4D97-AF65-F5344CB8AC3E}">
        <p14:creationId xmlns:p14="http://schemas.microsoft.com/office/powerpoint/2010/main" val="3554525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lvl1pPr>
              <a:defRPr>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1097280" y="1845734"/>
            <a:ext cx="10058400" cy="4023360"/>
          </a:xfrm>
          <a:prstGeom prst="rect">
            <a:avLst/>
          </a:prstGeom>
        </p:spPr>
        <p:txBody>
          <a:bodyPr/>
          <a:lstStyle>
            <a:lvl1pPr>
              <a:defRPr>
                <a:latin typeface="Arial" panose="020B0604020202020204" pitchFamily="34" charset="0"/>
              </a:defRPr>
            </a:lvl1pPr>
            <a:lvl2pPr>
              <a:defRPr>
                <a:latin typeface="Arial" panose="020B0604020202020204" pitchFamily="34" charset="0"/>
              </a:defRPr>
            </a:lvl2pPr>
            <a:lvl3pPr>
              <a:defRPr>
                <a:latin typeface="Arial" panose="020B0604020202020204" pitchFamily="34" charset="0"/>
              </a:defRPr>
            </a:lvl3pPr>
            <a:lvl4pPr>
              <a:defRPr>
                <a:latin typeface="Arial" panose="020B0604020202020204" pitchFamily="34" charset="0"/>
              </a:defRPr>
            </a:lvl4pPr>
            <a:lvl5pPr>
              <a:defRPr>
                <a:latin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DA63F18-AE82-42AF-8A19-1D9C93D66DE9}" type="datetime9">
              <a:rPr lang="en-US" smtClean="0"/>
              <a:t>1/30/2026 1:31:25 PM</a:t>
            </a:fld>
            <a:endParaRPr lang="en-US"/>
          </a:p>
        </p:txBody>
      </p:sp>
      <p:sp>
        <p:nvSpPr>
          <p:cNvPr id="5" name="Footer Placeholder 4"/>
          <p:cNvSpPr>
            <a:spLocks noGrp="1"/>
          </p:cNvSpPr>
          <p:nvPr>
            <p:ph type="ftr" sz="quarter" idx="11"/>
          </p:nvPr>
        </p:nvSpPr>
        <p:spPr/>
        <p:txBody>
          <a:bodyPr/>
          <a:lstStyle/>
          <a:p>
            <a:r>
              <a:rPr lang="en-US"/>
              <a:t>Nguyễn Thành Đạt</a:t>
            </a:r>
            <a:endParaRPr lang="en-US" dirty="0"/>
          </a:p>
        </p:txBody>
      </p:sp>
      <p:sp>
        <p:nvSpPr>
          <p:cNvPr id="6" name="Slide Number Placeholder 5"/>
          <p:cNvSpPr>
            <a:spLocks noGrp="1"/>
          </p:cNvSpPr>
          <p:nvPr>
            <p:ph type="sldNum" sz="quarter" idx="12"/>
          </p:nvPr>
        </p:nvSpPr>
        <p:spPr/>
        <p:txBody>
          <a:bodyPr/>
          <a:lstStyle/>
          <a:p>
            <a:fld id="{81097CE2-82D9-4ED5-9F0C-F9C654B904AA}" type="slidenum">
              <a:rPr lang="en-US" smtClean="0"/>
              <a:t>‹#›</a:t>
            </a:fld>
            <a:endParaRPr lang="en-US" dirty="0"/>
          </a:p>
        </p:txBody>
      </p:sp>
    </p:spTree>
    <p:extLst>
      <p:ext uri="{BB962C8B-B14F-4D97-AF65-F5344CB8AC3E}">
        <p14:creationId xmlns:p14="http://schemas.microsoft.com/office/powerpoint/2010/main" val="723402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2" name="Title 1"/>
          <p:cNvSpPr>
            <a:spLocks noGrp="1"/>
          </p:cNvSpPr>
          <p:nvPr>
            <p:ph type="title"/>
          </p:nvPr>
        </p:nvSpPr>
        <p:spPr>
          <a:xfrm>
            <a:off x="1097280" y="758952"/>
            <a:ext cx="10058400" cy="3566160"/>
          </a:xfrm>
          <a:prstGeom prst="rect">
            <a:avLst/>
          </a:prstGeom>
        </p:spPr>
        <p:txBody>
          <a:bodyPr anchor="b" anchorCtr="0">
            <a:normAutofit/>
          </a:bodyPr>
          <a:lstStyle>
            <a:lvl1pPr>
              <a:lnSpc>
                <a:spcPct val="85000"/>
              </a:lnSpc>
              <a:defRPr sz="8000" b="0">
                <a:solidFill>
                  <a:schemeClr val="tx1">
                    <a:lumMod val="85000"/>
                    <a:lumOff val="15000"/>
                  </a:schemeClr>
                </a:solidFill>
              </a:defRPr>
            </a:lvl1pPr>
          </a:lstStyle>
          <a:p>
            <a:r>
              <a:rPr lang="en-US" dirty="0"/>
              <a:t>Click to edit Master title style</a:t>
            </a:r>
          </a:p>
        </p:txBody>
      </p:sp>
      <p:sp>
        <p:nvSpPr>
          <p:cNvPr id="3" name="Text Placeholder 2"/>
          <p:cNvSpPr>
            <a:spLocks noGrp="1"/>
          </p:cNvSpPr>
          <p:nvPr>
            <p:ph type="body" idx="1"/>
          </p:nvPr>
        </p:nvSpPr>
        <p:spPr>
          <a:xfrm>
            <a:off x="1097280" y="4453128"/>
            <a:ext cx="10058400" cy="1143000"/>
          </a:xfrm>
          <a:prstGeom prst="rect">
            <a:avLst/>
          </a:prstGeom>
        </p:spPr>
        <p:txBody>
          <a:bodyPr lIns="91440" rIns="91440" anchor="t" anchorCtr="0">
            <a:normAutofit/>
          </a:bodyPr>
          <a:lstStyle>
            <a:lvl1pPr marL="0" indent="0">
              <a:buNone/>
              <a:defRPr sz="2400" cap="all" spc="200" baseline="0">
                <a:solidFill>
                  <a:schemeClr val="tx2"/>
                </a:solidFill>
                <a:latin typeface="Arial" panose="020B0604020202020204" pitchFamily="34" charset="0"/>
                <a:cs typeface="Arial" panose="020B06040202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A1A874AA-764A-45F9-A39B-D912A162533D}" type="datetime9">
              <a:rPr lang="en-US" smtClean="0"/>
              <a:t>1/30/2026 1:31:25 PM</a:t>
            </a:fld>
            <a:endParaRPr lang="en-US"/>
          </a:p>
        </p:txBody>
      </p:sp>
      <p:sp>
        <p:nvSpPr>
          <p:cNvPr id="5" name="Footer Placeholder 4"/>
          <p:cNvSpPr>
            <a:spLocks noGrp="1"/>
          </p:cNvSpPr>
          <p:nvPr>
            <p:ph type="ftr" sz="quarter" idx="11"/>
          </p:nvPr>
        </p:nvSpPr>
        <p:spPr/>
        <p:txBody>
          <a:bodyPr/>
          <a:lstStyle/>
          <a:p>
            <a:r>
              <a:rPr lang="en-US"/>
              <a:t>Nguyễn Thành Đạt</a:t>
            </a:r>
          </a:p>
        </p:txBody>
      </p:sp>
      <p:sp>
        <p:nvSpPr>
          <p:cNvPr id="6" name="Slide Number Placeholder 5"/>
          <p:cNvSpPr>
            <a:spLocks noGrp="1"/>
          </p:cNvSpPr>
          <p:nvPr>
            <p:ph type="sldNum" sz="quarter" idx="12"/>
          </p:nvPr>
        </p:nvSpPr>
        <p:spPr/>
        <p:txBody>
          <a:bodyPr/>
          <a:lstStyle/>
          <a:p>
            <a:fld id="{81097CE2-82D9-4ED5-9F0C-F9C654B904AA}"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57348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a:prstGeom prst="rect">
            <a:avLst/>
          </a:prstGeom>
        </p:spPr>
        <p:txBody>
          <a:bodyPr/>
          <a:lstStyle>
            <a:lvl1pPr>
              <a:defRPr>
                <a:latin typeface="Arial" panose="020B0604020202020204" pitchFamily="34" charset="0"/>
              </a:defRPr>
            </a:lvl1pPr>
            <a:lvl2pPr>
              <a:defRPr>
                <a:latin typeface="Arial" panose="020B0604020202020204" pitchFamily="34" charset="0"/>
              </a:defRPr>
            </a:lvl2pPr>
            <a:lvl3pPr>
              <a:defRPr>
                <a:latin typeface="Arial" panose="020B0604020202020204" pitchFamily="34" charset="0"/>
              </a:defRPr>
            </a:lvl3pPr>
            <a:lvl4pPr>
              <a:defRPr>
                <a:latin typeface="Arial" panose="020B0604020202020204" pitchFamily="34" charset="0"/>
              </a:defRPr>
            </a:lvl4pPr>
            <a:lvl5pPr>
              <a:defRPr>
                <a:latin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17920" y="1845735"/>
            <a:ext cx="4937760" cy="4023360"/>
          </a:xfrm>
          <a:prstGeom prst="rect">
            <a:avLst/>
          </a:prstGeom>
        </p:spPr>
        <p:txBody>
          <a:bodyPr/>
          <a:lstStyle>
            <a:lvl1pPr>
              <a:defRPr>
                <a:latin typeface="Arial" panose="020B0604020202020204" pitchFamily="34" charset="0"/>
              </a:defRPr>
            </a:lvl1pPr>
            <a:lvl2pPr>
              <a:defRPr>
                <a:latin typeface="Arial" panose="020B0604020202020204" pitchFamily="34" charset="0"/>
              </a:defRPr>
            </a:lvl2pPr>
            <a:lvl3pPr>
              <a:defRPr>
                <a:latin typeface="Arial" panose="020B0604020202020204" pitchFamily="34" charset="0"/>
              </a:defRPr>
            </a:lvl3pPr>
            <a:lvl4pPr>
              <a:defRPr>
                <a:latin typeface="Arial" panose="020B0604020202020204" pitchFamily="34" charset="0"/>
              </a:defRPr>
            </a:lvl4pPr>
            <a:lvl5pPr>
              <a:defRPr>
                <a:latin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4DB47B7-4424-44C5-9911-6F0B94165B3C}" type="datetime9">
              <a:rPr lang="en-US" smtClean="0"/>
              <a:t>1/30/2026 1:31:25 PM</a:t>
            </a:fld>
            <a:endParaRPr lang="en-US"/>
          </a:p>
        </p:txBody>
      </p:sp>
      <p:sp>
        <p:nvSpPr>
          <p:cNvPr id="6" name="Footer Placeholder 5"/>
          <p:cNvSpPr>
            <a:spLocks noGrp="1"/>
          </p:cNvSpPr>
          <p:nvPr>
            <p:ph type="ftr" sz="quarter" idx="11"/>
          </p:nvPr>
        </p:nvSpPr>
        <p:spPr/>
        <p:txBody>
          <a:bodyPr/>
          <a:lstStyle/>
          <a:p>
            <a:r>
              <a:rPr lang="en-US"/>
              <a:t>Nguyễn Thành Đạt</a:t>
            </a:r>
          </a:p>
        </p:txBody>
      </p:sp>
      <p:sp>
        <p:nvSpPr>
          <p:cNvPr id="7" name="Slide Number Placeholder 6"/>
          <p:cNvSpPr>
            <a:spLocks noGrp="1"/>
          </p:cNvSpPr>
          <p:nvPr>
            <p:ph type="sldNum" sz="quarter" idx="12"/>
          </p:nvPr>
        </p:nvSpPr>
        <p:spPr/>
        <p:txBody>
          <a:bodyPr/>
          <a:lstStyle/>
          <a:p>
            <a:fld id="{81097CE2-82D9-4ED5-9F0C-F9C654B904AA}" type="slidenum">
              <a:rPr lang="en-US" smtClean="0"/>
              <a:t>‹#›</a:t>
            </a:fld>
            <a:endParaRPr lang="en-US"/>
          </a:p>
        </p:txBody>
      </p:sp>
    </p:spTree>
    <p:extLst>
      <p:ext uri="{BB962C8B-B14F-4D97-AF65-F5344CB8AC3E}">
        <p14:creationId xmlns:p14="http://schemas.microsoft.com/office/powerpoint/2010/main" val="961462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a:prstGeom prst="rect">
            <a:avLst/>
          </a:prstGeom>
        </p:spPr>
        <p:txBody>
          <a:bodyPr lIns="91440" rIns="91440" anchor="ctr">
            <a:normAutofit/>
          </a:bodyPr>
          <a:lstStyle>
            <a:lvl1pPr marL="0" indent="0">
              <a:buNone/>
              <a:defRPr sz="2000" b="0" cap="all" baseline="0">
                <a:solidFill>
                  <a:schemeClr val="tx2"/>
                </a:solidFill>
                <a:latin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97280" y="2582334"/>
            <a:ext cx="4937760" cy="3378200"/>
          </a:xfrm>
          <a:prstGeom prst="rect">
            <a:avLst/>
          </a:prstGeom>
        </p:spPr>
        <p:txBody>
          <a:bodyPr/>
          <a:lstStyle>
            <a:lvl1pPr>
              <a:defRPr>
                <a:latin typeface="Arial" panose="020B0604020202020204" pitchFamily="34" charset="0"/>
              </a:defRPr>
            </a:lvl1pPr>
            <a:lvl2pPr>
              <a:defRPr>
                <a:latin typeface="Arial" panose="020B0604020202020204" pitchFamily="34" charset="0"/>
              </a:defRPr>
            </a:lvl2pPr>
            <a:lvl3pPr>
              <a:defRPr>
                <a:latin typeface="Arial" panose="020B0604020202020204" pitchFamily="34" charset="0"/>
              </a:defRPr>
            </a:lvl3pPr>
            <a:lvl4pPr>
              <a:defRPr>
                <a:latin typeface="Arial" panose="020B0604020202020204" pitchFamily="34" charset="0"/>
              </a:defRPr>
            </a:lvl4pPr>
            <a:lvl5pPr>
              <a:defRPr>
                <a:latin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17920" y="1846052"/>
            <a:ext cx="4937760" cy="736282"/>
          </a:xfrm>
          <a:prstGeom prst="rect">
            <a:avLst/>
          </a:prstGeom>
        </p:spPr>
        <p:txBody>
          <a:bodyPr lIns="91440" rIns="91440" anchor="ctr">
            <a:normAutofit/>
          </a:bodyPr>
          <a:lstStyle>
            <a:lvl1pPr marL="0" indent="0">
              <a:buNone/>
              <a:defRPr sz="2000" b="0" cap="all" baseline="0">
                <a:solidFill>
                  <a:schemeClr val="tx2"/>
                </a:solidFill>
                <a:latin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17920" y="2582334"/>
            <a:ext cx="4937760" cy="3378200"/>
          </a:xfrm>
          <a:prstGeom prst="rect">
            <a:avLst/>
          </a:prstGeom>
        </p:spPr>
        <p:txBody>
          <a:bodyPr/>
          <a:lstStyle>
            <a:lvl1pPr>
              <a:defRPr>
                <a:latin typeface="Arial" panose="020B0604020202020204" pitchFamily="34" charset="0"/>
              </a:defRPr>
            </a:lvl1pPr>
            <a:lvl2pPr>
              <a:defRPr>
                <a:latin typeface="Arial" panose="020B0604020202020204" pitchFamily="34" charset="0"/>
              </a:defRPr>
            </a:lvl2pPr>
            <a:lvl3pPr>
              <a:defRPr>
                <a:latin typeface="Arial" panose="020B0604020202020204" pitchFamily="34" charset="0"/>
              </a:defRPr>
            </a:lvl3pPr>
            <a:lvl4pPr>
              <a:defRPr>
                <a:latin typeface="Arial" panose="020B0604020202020204" pitchFamily="34" charset="0"/>
              </a:defRPr>
            </a:lvl4pPr>
            <a:lvl5pPr>
              <a:defRPr>
                <a:latin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D6F93AC-0D87-466D-ABD8-8C438C24637E}" type="datetime9">
              <a:rPr lang="en-US" smtClean="0"/>
              <a:t>1/30/2026 1:31:25 PM</a:t>
            </a:fld>
            <a:endParaRPr lang="en-US"/>
          </a:p>
        </p:txBody>
      </p:sp>
      <p:sp>
        <p:nvSpPr>
          <p:cNvPr id="8" name="Footer Placeholder 7"/>
          <p:cNvSpPr>
            <a:spLocks noGrp="1"/>
          </p:cNvSpPr>
          <p:nvPr>
            <p:ph type="ftr" sz="quarter" idx="11"/>
          </p:nvPr>
        </p:nvSpPr>
        <p:spPr/>
        <p:txBody>
          <a:bodyPr/>
          <a:lstStyle/>
          <a:p>
            <a:r>
              <a:rPr lang="en-US"/>
              <a:t>Nguyễn Thành Đạt</a:t>
            </a:r>
          </a:p>
        </p:txBody>
      </p:sp>
      <p:sp>
        <p:nvSpPr>
          <p:cNvPr id="9" name="Slide Number Placeholder 8"/>
          <p:cNvSpPr>
            <a:spLocks noGrp="1"/>
          </p:cNvSpPr>
          <p:nvPr>
            <p:ph type="sldNum" sz="quarter" idx="12"/>
          </p:nvPr>
        </p:nvSpPr>
        <p:spPr/>
        <p:txBody>
          <a:bodyPr/>
          <a:lstStyle/>
          <a:p>
            <a:fld id="{81097CE2-82D9-4ED5-9F0C-F9C654B904AA}" type="slidenum">
              <a:rPr lang="en-US" smtClean="0"/>
              <a:t>‹#›</a:t>
            </a:fld>
            <a:endParaRPr lang="en-US"/>
          </a:p>
        </p:txBody>
      </p:sp>
    </p:spTree>
    <p:extLst>
      <p:ext uri="{BB962C8B-B14F-4D97-AF65-F5344CB8AC3E}">
        <p14:creationId xmlns:p14="http://schemas.microsoft.com/office/powerpoint/2010/main" val="38700279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a:prstGeom prst="rect">
            <a:avLst/>
          </a:prstGeo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815229DA-3006-40FA-AB95-239FAC7CD3C0}" type="datetime9">
              <a:rPr lang="en-US" smtClean="0"/>
              <a:t>1/30/2026 1:31:25 PM</a:t>
            </a:fld>
            <a:endParaRPr lang="en-US"/>
          </a:p>
        </p:txBody>
      </p:sp>
      <p:sp>
        <p:nvSpPr>
          <p:cNvPr id="4" name="Footer Placeholder 3"/>
          <p:cNvSpPr>
            <a:spLocks noGrp="1"/>
          </p:cNvSpPr>
          <p:nvPr>
            <p:ph type="ftr" sz="quarter" idx="11"/>
          </p:nvPr>
        </p:nvSpPr>
        <p:spPr/>
        <p:txBody>
          <a:bodyPr/>
          <a:lstStyle/>
          <a:p>
            <a:r>
              <a:rPr lang="en-US"/>
              <a:t>Nguyễn Thành Đạt</a:t>
            </a:r>
          </a:p>
        </p:txBody>
      </p:sp>
      <p:sp>
        <p:nvSpPr>
          <p:cNvPr id="5" name="Slide Number Placeholder 4"/>
          <p:cNvSpPr>
            <a:spLocks noGrp="1"/>
          </p:cNvSpPr>
          <p:nvPr>
            <p:ph type="sldNum" sz="quarter" idx="12"/>
          </p:nvPr>
        </p:nvSpPr>
        <p:spPr/>
        <p:txBody>
          <a:bodyPr/>
          <a:lstStyle/>
          <a:p>
            <a:fld id="{81097CE2-82D9-4ED5-9F0C-F9C654B904AA}" type="slidenum">
              <a:rPr lang="en-US" smtClean="0"/>
              <a:t>‹#›</a:t>
            </a:fld>
            <a:endParaRPr lang="en-US"/>
          </a:p>
        </p:txBody>
      </p:sp>
    </p:spTree>
    <p:extLst>
      <p:ext uri="{BB962C8B-B14F-4D97-AF65-F5344CB8AC3E}">
        <p14:creationId xmlns:p14="http://schemas.microsoft.com/office/powerpoint/2010/main" val="971275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7" name="Date Placeholder 6"/>
          <p:cNvSpPr>
            <a:spLocks noGrp="1"/>
          </p:cNvSpPr>
          <p:nvPr>
            <p:ph type="dt" sz="half" idx="10"/>
          </p:nvPr>
        </p:nvSpPr>
        <p:spPr/>
        <p:txBody>
          <a:bodyPr/>
          <a:lstStyle/>
          <a:p>
            <a:fld id="{83493DF0-CD75-47B5-A4F4-639A1BA03831}" type="datetime9">
              <a:rPr lang="en-US" smtClean="0"/>
              <a:t>1/30/2026 1:31:25 PM</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Nguyễn Thành Đạt</a:t>
            </a:r>
          </a:p>
        </p:txBody>
      </p:sp>
      <p:sp>
        <p:nvSpPr>
          <p:cNvPr id="9" name="Slide Number Placeholder 8"/>
          <p:cNvSpPr>
            <a:spLocks noGrp="1"/>
          </p:cNvSpPr>
          <p:nvPr>
            <p:ph type="sldNum" sz="quarter" idx="12"/>
          </p:nvPr>
        </p:nvSpPr>
        <p:spPr/>
        <p:txBody>
          <a:bodyPr/>
          <a:lstStyle/>
          <a:p>
            <a:fld id="{81097CE2-82D9-4ED5-9F0C-F9C654B904AA}" type="slidenum">
              <a:rPr lang="en-US" smtClean="0"/>
              <a:t>‹#›</a:t>
            </a:fld>
            <a:endParaRPr lang="en-US"/>
          </a:p>
        </p:txBody>
      </p:sp>
    </p:spTree>
    <p:extLst>
      <p:ext uri="{BB962C8B-B14F-4D97-AF65-F5344CB8AC3E}">
        <p14:creationId xmlns:p14="http://schemas.microsoft.com/office/powerpoint/2010/main" val="2919449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2" name="Title 1"/>
          <p:cNvSpPr>
            <a:spLocks noGrp="1"/>
          </p:cNvSpPr>
          <p:nvPr>
            <p:ph type="title"/>
          </p:nvPr>
        </p:nvSpPr>
        <p:spPr>
          <a:xfrm>
            <a:off x="457200" y="594359"/>
            <a:ext cx="3200400" cy="2286000"/>
          </a:xfrm>
          <a:prstGeom prst="rect">
            <a:avLst/>
          </a:prstGeo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a:prstGeom prst="rect">
            <a:avLst/>
          </a:prstGeom>
        </p:spPr>
        <p:txBody>
          <a:bodyPr/>
          <a:lstStyle>
            <a:lvl1pPr>
              <a:defRPr>
                <a:latin typeface="Arial" panose="020B0604020202020204" pitchFamily="34" charset="0"/>
              </a:defRPr>
            </a:lvl1pPr>
            <a:lvl2pPr>
              <a:defRPr>
                <a:latin typeface="Arial" panose="020B0604020202020204" pitchFamily="34" charset="0"/>
              </a:defRPr>
            </a:lvl2pPr>
            <a:lvl3pPr>
              <a:defRPr>
                <a:latin typeface="Arial" panose="020B0604020202020204" pitchFamily="34" charset="0"/>
              </a:defRPr>
            </a:lvl3pPr>
            <a:lvl4pPr>
              <a:defRPr>
                <a:latin typeface="Arial" panose="020B0604020202020204" pitchFamily="34" charset="0"/>
              </a:defRPr>
            </a:lvl4pPr>
            <a:lvl5pPr>
              <a:defRPr>
                <a:latin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0"/>
            <a:ext cx="3200400" cy="3379124"/>
          </a:xfrm>
          <a:prstGeom prst="rect">
            <a:avLst/>
          </a:prstGeom>
        </p:spPr>
        <p:txBody>
          <a:bodyPr lIns="91440" rIns="91440">
            <a:normAutofit/>
          </a:bodyPr>
          <a:lstStyle>
            <a:lvl1pPr marL="0" indent="0">
              <a:buNone/>
              <a:defRPr sz="1500">
                <a:solidFill>
                  <a:srgbClr val="FFFFFF"/>
                </a:solidFill>
                <a:latin typeface="Arial" panose="020B0604020202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184787D-352B-476B-BF68-F49CDC516075}" type="datetime9">
              <a:rPr lang="en-US" smtClean="0"/>
              <a:t>1/30/2026 1:31:25 PM</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Nguyễn Thành Đạt</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1097CE2-82D9-4ED5-9F0C-F9C654B904AA}" type="slidenum">
              <a:rPr lang="en-US" smtClean="0"/>
              <a:t>‹#›</a:t>
            </a:fld>
            <a:endParaRPr lang="en-US"/>
          </a:p>
        </p:txBody>
      </p:sp>
    </p:spTree>
    <p:extLst>
      <p:ext uri="{BB962C8B-B14F-4D97-AF65-F5344CB8AC3E}">
        <p14:creationId xmlns:p14="http://schemas.microsoft.com/office/powerpoint/2010/main" val="12383199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2" name="Title 1"/>
          <p:cNvSpPr>
            <a:spLocks noGrp="1"/>
          </p:cNvSpPr>
          <p:nvPr>
            <p:ph type="title"/>
          </p:nvPr>
        </p:nvSpPr>
        <p:spPr>
          <a:xfrm>
            <a:off x="1097280" y="5074920"/>
            <a:ext cx="10113645" cy="822960"/>
          </a:xfrm>
          <a:prstGeom prst="rect">
            <a:avLst/>
          </a:prstGeo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prstGeom prst="rect">
            <a:avLst/>
          </a:prstGeom>
          <a:solidFill>
            <a:schemeClr val="bg2">
              <a:lumMod val="90000"/>
            </a:schemeClr>
          </a:solidFill>
        </p:spPr>
        <p:txBody>
          <a:bodyPr lIns="457200" tIns="457200" anchor="t"/>
          <a:lstStyle>
            <a:lvl1pPr marL="0" indent="0">
              <a:buNone/>
              <a:defRPr sz="3200">
                <a:latin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097280" y="5907024"/>
            <a:ext cx="10113264" cy="594360"/>
          </a:xfrm>
          <a:prstGeom prst="rect">
            <a:avLst/>
          </a:prstGeom>
        </p:spPr>
        <p:txBody>
          <a:bodyPr lIns="91440" tIns="0" rIns="91440" bIns="0">
            <a:normAutofit/>
          </a:bodyPr>
          <a:lstStyle>
            <a:lvl1pPr marL="0" indent="0">
              <a:spcBef>
                <a:spcPts val="0"/>
              </a:spcBef>
              <a:spcAft>
                <a:spcPts val="600"/>
              </a:spcAft>
              <a:buNone/>
              <a:defRPr sz="1500">
                <a:solidFill>
                  <a:srgbClr val="FFFFFF"/>
                </a:solidFill>
                <a:latin typeface="Arial" panose="020B0604020202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590976C-E259-4559-9D0E-E76F47C2440C}" type="datetime9">
              <a:rPr lang="en-US" smtClean="0"/>
              <a:t>1/30/2026 1:31:25 PM</a:t>
            </a:fld>
            <a:endParaRPr lang="en-US"/>
          </a:p>
        </p:txBody>
      </p:sp>
      <p:sp>
        <p:nvSpPr>
          <p:cNvPr id="6" name="Footer Placeholder 5"/>
          <p:cNvSpPr>
            <a:spLocks noGrp="1"/>
          </p:cNvSpPr>
          <p:nvPr>
            <p:ph type="ftr" sz="quarter" idx="11"/>
          </p:nvPr>
        </p:nvSpPr>
        <p:spPr/>
        <p:txBody>
          <a:bodyPr/>
          <a:lstStyle/>
          <a:p>
            <a:r>
              <a:rPr lang="en-US"/>
              <a:t>Nguyễn Thành Đạt</a:t>
            </a:r>
          </a:p>
        </p:txBody>
      </p:sp>
      <p:sp>
        <p:nvSpPr>
          <p:cNvPr id="7" name="Slide Number Placeholder 6"/>
          <p:cNvSpPr>
            <a:spLocks noGrp="1"/>
          </p:cNvSpPr>
          <p:nvPr>
            <p:ph type="sldNum" sz="quarter" idx="12"/>
          </p:nvPr>
        </p:nvSpPr>
        <p:spPr/>
        <p:txBody>
          <a:bodyPr/>
          <a:lstStyle/>
          <a:p>
            <a:fld id="{81097CE2-82D9-4ED5-9F0C-F9C654B904AA}" type="slidenum">
              <a:rPr lang="en-US" smtClean="0"/>
              <a:t>‹#›</a:t>
            </a:fld>
            <a:endParaRPr lang="en-US"/>
          </a:p>
        </p:txBody>
      </p:sp>
    </p:spTree>
    <p:extLst>
      <p:ext uri="{BB962C8B-B14F-4D97-AF65-F5344CB8AC3E}">
        <p14:creationId xmlns:p14="http://schemas.microsoft.com/office/powerpoint/2010/main" val="16903553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latin typeface="Arial" panose="020B0604020202020204" pitchFamily="34" charset="0"/>
            </a:endParaRP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1050">
                <a:solidFill>
                  <a:srgbClr val="FFFFFF"/>
                </a:solidFill>
                <a:latin typeface="Arial" panose="020B0604020202020204" pitchFamily="34" charset="0"/>
              </a:defRPr>
            </a:lvl1pPr>
          </a:lstStyle>
          <a:p>
            <a:fld id="{59CC9C06-555E-46A6-9B2C-0FD33DC43B01}" type="datetime9">
              <a:rPr lang="en-US" smtClean="0"/>
              <a:t>1/30/2026 1:31:25 PM</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1200" cap="all" baseline="0">
                <a:solidFill>
                  <a:srgbClr val="FFFFFF"/>
                </a:solidFill>
                <a:latin typeface="Arial" panose="020B0604020202020204" pitchFamily="34" charset="0"/>
              </a:defRPr>
            </a:lvl1pPr>
          </a:lstStyle>
          <a:p>
            <a:r>
              <a:rPr lang="en-US" dirty="0"/>
              <a:t>Nguyễn Thành Đạt</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latin typeface="Arial" panose="020B0604020202020204" pitchFamily="34" charset="0"/>
              </a:defRPr>
            </a:lvl1pPr>
          </a:lstStyle>
          <a:p>
            <a:fld id="{81097CE2-82D9-4ED5-9F0C-F9C654B904AA}" type="slidenum">
              <a:rPr lang="en-US" smtClean="0"/>
              <a:pPr/>
              <a:t>‹#›</a:t>
            </a:fld>
            <a:endParaRPr lang="en-US" dirty="0"/>
          </a:p>
        </p:txBody>
      </p:sp>
    </p:spTree>
    <p:extLst>
      <p:ext uri="{BB962C8B-B14F-4D97-AF65-F5344CB8AC3E}">
        <p14:creationId xmlns:p14="http://schemas.microsoft.com/office/powerpoint/2010/main" val="3667121453"/>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Digilent/digilent-xdc/blob/master/Nexys-A7-100T-Master.xdc"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A5C54-AE94-7352-1A60-226E5AB53479}"/>
              </a:ext>
            </a:extLst>
          </p:cNvPr>
          <p:cNvSpPr>
            <a:spLocks noGrp="1"/>
          </p:cNvSpPr>
          <p:nvPr>
            <p:ph type="ctrTitle"/>
          </p:nvPr>
        </p:nvSpPr>
        <p:spPr/>
        <p:txBody>
          <a:bodyPr/>
          <a:lstStyle/>
          <a:p>
            <a:r>
              <a:rPr lang="en-US" b="1" dirty="0"/>
              <a:t>Báo </a:t>
            </a:r>
            <a:r>
              <a:rPr lang="en-US" b="1" dirty="0" err="1"/>
              <a:t>cáo</a:t>
            </a:r>
            <a:r>
              <a:rPr lang="en-US" b="1" dirty="0"/>
              <a:t> </a:t>
            </a:r>
            <a:r>
              <a:rPr lang="en-US" b="1" dirty="0" err="1"/>
              <a:t>tổng</a:t>
            </a:r>
            <a:r>
              <a:rPr lang="en-US" b="1" dirty="0"/>
              <a:t> </a:t>
            </a:r>
            <a:r>
              <a:rPr lang="en-US" b="1" dirty="0" err="1"/>
              <a:t>kết</a:t>
            </a:r>
            <a:r>
              <a:rPr lang="en-US" b="1" dirty="0"/>
              <a:t> </a:t>
            </a:r>
            <a:r>
              <a:rPr lang="en-US" b="1" dirty="0" err="1"/>
              <a:t>thực</a:t>
            </a:r>
            <a:r>
              <a:rPr lang="en-US" b="1" dirty="0"/>
              <a:t> </a:t>
            </a:r>
            <a:r>
              <a:rPr lang="en-US" b="1" dirty="0" err="1"/>
              <a:t>tập</a:t>
            </a:r>
            <a:r>
              <a:rPr lang="en-US" b="1" dirty="0"/>
              <a:t> </a:t>
            </a:r>
            <a:r>
              <a:rPr lang="en-US" b="1" dirty="0" err="1"/>
              <a:t>đợt</a:t>
            </a:r>
            <a:r>
              <a:rPr lang="en-US" b="1" dirty="0"/>
              <a:t> 1 </a:t>
            </a:r>
            <a:br>
              <a:rPr lang="en-US" b="1" dirty="0"/>
            </a:br>
            <a:r>
              <a:rPr lang="en-US" sz="4400" b="1" dirty="0"/>
              <a:t>(8/2025-11/2025)</a:t>
            </a:r>
            <a:endParaRPr lang="en-US" b="1" dirty="0"/>
          </a:p>
        </p:txBody>
      </p:sp>
      <p:sp>
        <p:nvSpPr>
          <p:cNvPr id="3" name="Subtitle 2">
            <a:extLst>
              <a:ext uri="{FF2B5EF4-FFF2-40B4-BE49-F238E27FC236}">
                <a16:creationId xmlns:a16="http://schemas.microsoft.com/office/drawing/2014/main" id="{EA97CAB6-DB83-F038-2B25-380B8FBA71C9}"/>
              </a:ext>
            </a:extLst>
          </p:cNvPr>
          <p:cNvSpPr>
            <a:spLocks noGrp="1"/>
          </p:cNvSpPr>
          <p:nvPr>
            <p:ph type="subTitle" idx="1"/>
          </p:nvPr>
        </p:nvSpPr>
        <p:spPr/>
        <p:txBody>
          <a:bodyPr/>
          <a:lstStyle/>
          <a:p>
            <a:r>
              <a:rPr lang="en-US" dirty="0">
                <a:cs typeface="Arial" panose="020B0604020202020204" pitchFamily="34" charset="0"/>
              </a:rPr>
              <a:t>CÔNG TY </a:t>
            </a:r>
            <a:r>
              <a:rPr lang="en-US" dirty="0" err="1">
                <a:cs typeface="Arial" panose="020B0604020202020204" pitchFamily="34" charset="0"/>
              </a:rPr>
              <a:t>jit</a:t>
            </a:r>
            <a:endParaRPr lang="en-US" dirty="0">
              <a:cs typeface="Arial" panose="020B0604020202020204" pitchFamily="34" charset="0"/>
            </a:endParaRPr>
          </a:p>
          <a:p>
            <a:r>
              <a:rPr lang="en-US" dirty="0" err="1">
                <a:cs typeface="Arial" panose="020B0604020202020204" pitchFamily="34" charset="0"/>
              </a:rPr>
              <a:t>ngƯỜI</a:t>
            </a:r>
            <a:r>
              <a:rPr lang="en-US" dirty="0">
                <a:cs typeface="Arial" panose="020B0604020202020204" pitchFamily="34" charset="0"/>
              </a:rPr>
              <a:t> THỰC HIỆN: NguyễN </a:t>
            </a:r>
            <a:r>
              <a:rPr lang="en-US" dirty="0" err="1">
                <a:cs typeface="Arial" panose="020B0604020202020204" pitchFamily="34" charset="0"/>
              </a:rPr>
              <a:t>thành</a:t>
            </a:r>
            <a:r>
              <a:rPr lang="en-US" dirty="0">
                <a:cs typeface="Arial" panose="020B0604020202020204" pitchFamily="34" charset="0"/>
              </a:rPr>
              <a:t> </a:t>
            </a:r>
            <a:r>
              <a:rPr lang="en-US" dirty="0" err="1">
                <a:cs typeface="Arial" panose="020B0604020202020204" pitchFamily="34" charset="0"/>
              </a:rPr>
              <a:t>đạt</a:t>
            </a:r>
            <a:endParaRPr lang="en-US" dirty="0">
              <a:cs typeface="Arial" panose="020B0604020202020204" pitchFamily="34" charset="0"/>
            </a:endParaRPr>
          </a:p>
        </p:txBody>
      </p:sp>
      <p:sp>
        <p:nvSpPr>
          <p:cNvPr id="4" name="Date Placeholder 3">
            <a:extLst>
              <a:ext uri="{FF2B5EF4-FFF2-40B4-BE49-F238E27FC236}">
                <a16:creationId xmlns:a16="http://schemas.microsoft.com/office/drawing/2014/main" id="{64FC7EED-A0F9-2CA3-0471-11C78EB81E76}"/>
              </a:ext>
            </a:extLst>
          </p:cNvPr>
          <p:cNvSpPr>
            <a:spLocks noGrp="1"/>
          </p:cNvSpPr>
          <p:nvPr>
            <p:ph type="dt" sz="half" idx="10"/>
          </p:nvPr>
        </p:nvSpPr>
        <p:spPr/>
        <p:txBody>
          <a:bodyPr/>
          <a:lstStyle/>
          <a:p>
            <a:fld id="{D06FE722-38CF-46A1-BD04-B2E09BF2129E}" type="datetime9">
              <a:rPr lang="en-US" smtClean="0"/>
              <a:t>1/30/2026 1:31:25 PM</a:t>
            </a:fld>
            <a:endParaRPr lang="en-US"/>
          </a:p>
        </p:txBody>
      </p:sp>
      <p:sp>
        <p:nvSpPr>
          <p:cNvPr id="5" name="Footer Placeholder 4">
            <a:extLst>
              <a:ext uri="{FF2B5EF4-FFF2-40B4-BE49-F238E27FC236}">
                <a16:creationId xmlns:a16="http://schemas.microsoft.com/office/drawing/2014/main" id="{650D02B6-F032-C75E-10CB-0F3CF6F68A68}"/>
              </a:ext>
            </a:extLst>
          </p:cNvPr>
          <p:cNvSpPr>
            <a:spLocks noGrp="1"/>
          </p:cNvSpPr>
          <p:nvPr>
            <p:ph type="ftr" sz="quarter" idx="11"/>
          </p:nvPr>
        </p:nvSpPr>
        <p:spPr/>
        <p:txBody>
          <a:bodyPr/>
          <a:lstStyle/>
          <a:p>
            <a:r>
              <a:rPr lang="en-US"/>
              <a:t>Nguyễn Thành Đạt</a:t>
            </a:r>
          </a:p>
        </p:txBody>
      </p:sp>
      <p:sp>
        <p:nvSpPr>
          <p:cNvPr id="6" name="Slide Number Placeholder 5">
            <a:extLst>
              <a:ext uri="{FF2B5EF4-FFF2-40B4-BE49-F238E27FC236}">
                <a16:creationId xmlns:a16="http://schemas.microsoft.com/office/drawing/2014/main" id="{2EEDE624-6E14-6DD9-23D5-8FB74B2200D7}"/>
              </a:ext>
            </a:extLst>
          </p:cNvPr>
          <p:cNvSpPr>
            <a:spLocks noGrp="1"/>
          </p:cNvSpPr>
          <p:nvPr>
            <p:ph type="sldNum" sz="quarter" idx="12"/>
          </p:nvPr>
        </p:nvSpPr>
        <p:spPr/>
        <p:txBody>
          <a:bodyPr/>
          <a:lstStyle/>
          <a:p>
            <a:fld id="{81097CE2-82D9-4ED5-9F0C-F9C654B904AA}" type="slidenum">
              <a:rPr lang="en-US" smtClean="0"/>
              <a:t>1</a:t>
            </a:fld>
            <a:endParaRPr lang="en-US"/>
          </a:p>
        </p:txBody>
      </p:sp>
    </p:spTree>
    <p:extLst>
      <p:ext uri="{BB962C8B-B14F-4D97-AF65-F5344CB8AC3E}">
        <p14:creationId xmlns:p14="http://schemas.microsoft.com/office/powerpoint/2010/main" val="14454302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965733-9F78-4F24-F38C-3B1C426869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380527-B75D-7D1B-D2EA-0017B61DDA89}"/>
              </a:ext>
            </a:extLst>
          </p:cNvPr>
          <p:cNvSpPr>
            <a:spLocks noGrp="1"/>
          </p:cNvSpPr>
          <p:nvPr>
            <p:ph type="title"/>
          </p:nvPr>
        </p:nvSpPr>
        <p:spPr>
          <a:xfrm>
            <a:off x="171310" y="191570"/>
            <a:ext cx="10477640" cy="582077"/>
          </a:xfrm>
        </p:spPr>
        <p:txBody>
          <a:bodyPr>
            <a:normAutofit fontScale="90000"/>
          </a:bodyPr>
          <a:lstStyle/>
          <a:p>
            <a:r>
              <a:rPr lang="en-US" sz="3200" b="1" dirty="0"/>
              <a:t>2.2 Hiển </a:t>
            </a:r>
            <a:r>
              <a:rPr lang="en-US" sz="3200" b="1" dirty="0" err="1"/>
              <a:t>thị</a:t>
            </a:r>
            <a:r>
              <a:rPr lang="en-US" sz="3200" b="1" dirty="0"/>
              <a:t> </a:t>
            </a:r>
            <a:r>
              <a:rPr lang="en-US" sz="3200" b="1" dirty="0" err="1"/>
              <a:t>nhiệt</a:t>
            </a:r>
            <a:r>
              <a:rPr lang="en-US" sz="3200" b="1" dirty="0"/>
              <a:t> độ </a:t>
            </a:r>
            <a:r>
              <a:rPr lang="en-US" sz="3200" b="1" dirty="0" err="1"/>
              <a:t>với</a:t>
            </a:r>
            <a:r>
              <a:rPr lang="en-US" sz="3200" b="1" dirty="0"/>
              <a:t> </a:t>
            </a:r>
            <a:r>
              <a:rPr lang="en-US" sz="3200" b="1" dirty="0" err="1"/>
              <a:t>cảm</a:t>
            </a:r>
            <a:r>
              <a:rPr lang="en-US" sz="3200" b="1" dirty="0"/>
              <a:t> biến ADT7420 </a:t>
            </a:r>
            <a:r>
              <a:rPr lang="en-US" sz="3200" b="1" dirty="0" err="1"/>
              <a:t>với</a:t>
            </a:r>
            <a:r>
              <a:rPr lang="en-US" sz="3200" b="1" dirty="0"/>
              <a:t> </a:t>
            </a:r>
            <a:r>
              <a:rPr lang="en-US" sz="3200" b="1" dirty="0" err="1"/>
              <a:t>giao</a:t>
            </a:r>
            <a:r>
              <a:rPr lang="en-US" sz="3200" b="1" dirty="0"/>
              <a:t> </a:t>
            </a:r>
            <a:r>
              <a:rPr lang="en-US" sz="3200" b="1" dirty="0" err="1"/>
              <a:t>thức</a:t>
            </a:r>
            <a:r>
              <a:rPr lang="en-US" sz="3200" b="1" dirty="0"/>
              <a:t> I2C</a:t>
            </a:r>
          </a:p>
        </p:txBody>
      </p:sp>
      <p:sp>
        <p:nvSpPr>
          <p:cNvPr id="5" name="Date Placeholder 4">
            <a:extLst>
              <a:ext uri="{FF2B5EF4-FFF2-40B4-BE49-F238E27FC236}">
                <a16:creationId xmlns:a16="http://schemas.microsoft.com/office/drawing/2014/main" id="{4896A12B-EFF5-B70C-913C-0D68F91CA5A6}"/>
              </a:ext>
            </a:extLst>
          </p:cNvPr>
          <p:cNvSpPr>
            <a:spLocks noGrp="1"/>
          </p:cNvSpPr>
          <p:nvPr>
            <p:ph type="dt" sz="half" idx="10"/>
          </p:nvPr>
        </p:nvSpPr>
        <p:spPr/>
        <p:txBody>
          <a:bodyPr/>
          <a:lstStyle/>
          <a:p>
            <a:fld id="{4A14D6B7-1A99-4A8B-977E-3CE65EC2EE5E}" type="datetime9">
              <a:rPr lang="en-US" smtClean="0"/>
              <a:t>1/30/2026 1:31:25 PM</a:t>
            </a:fld>
            <a:endParaRPr lang="en-US"/>
          </a:p>
        </p:txBody>
      </p:sp>
      <p:sp>
        <p:nvSpPr>
          <p:cNvPr id="6" name="Footer Placeholder 5">
            <a:extLst>
              <a:ext uri="{FF2B5EF4-FFF2-40B4-BE49-F238E27FC236}">
                <a16:creationId xmlns:a16="http://schemas.microsoft.com/office/drawing/2014/main" id="{68D199D9-9041-4579-6634-38089AC2674E}"/>
              </a:ext>
            </a:extLst>
          </p:cNvPr>
          <p:cNvSpPr>
            <a:spLocks noGrp="1"/>
          </p:cNvSpPr>
          <p:nvPr>
            <p:ph type="ftr" sz="quarter" idx="11"/>
          </p:nvPr>
        </p:nvSpPr>
        <p:spPr/>
        <p:txBody>
          <a:bodyPr/>
          <a:lstStyle/>
          <a:p>
            <a:r>
              <a:rPr lang="en-US"/>
              <a:t>Nguyễn Thành Đạt</a:t>
            </a:r>
            <a:endParaRPr lang="en-US" dirty="0"/>
          </a:p>
        </p:txBody>
      </p:sp>
      <p:sp>
        <p:nvSpPr>
          <p:cNvPr id="7" name="Slide Number Placeholder 6">
            <a:extLst>
              <a:ext uri="{FF2B5EF4-FFF2-40B4-BE49-F238E27FC236}">
                <a16:creationId xmlns:a16="http://schemas.microsoft.com/office/drawing/2014/main" id="{B90B0F3C-E817-59F9-6C9D-8B9B138E0F3C}"/>
              </a:ext>
            </a:extLst>
          </p:cNvPr>
          <p:cNvSpPr>
            <a:spLocks noGrp="1"/>
          </p:cNvSpPr>
          <p:nvPr>
            <p:ph type="sldNum" sz="quarter" idx="12"/>
          </p:nvPr>
        </p:nvSpPr>
        <p:spPr/>
        <p:txBody>
          <a:bodyPr/>
          <a:lstStyle/>
          <a:p>
            <a:fld id="{81097CE2-82D9-4ED5-9F0C-F9C654B904AA}" type="slidenum">
              <a:rPr lang="en-US" smtClean="0"/>
              <a:t>10</a:t>
            </a:fld>
            <a:endParaRPr lang="en-US" dirty="0"/>
          </a:p>
        </p:txBody>
      </p:sp>
      <p:sp>
        <p:nvSpPr>
          <p:cNvPr id="12" name="TextBox 11">
            <a:extLst>
              <a:ext uri="{FF2B5EF4-FFF2-40B4-BE49-F238E27FC236}">
                <a16:creationId xmlns:a16="http://schemas.microsoft.com/office/drawing/2014/main" id="{5B5DF7BB-6B31-8B2B-0270-A13E431FDBD0}"/>
              </a:ext>
            </a:extLst>
          </p:cNvPr>
          <p:cNvSpPr txBox="1"/>
          <p:nvPr/>
        </p:nvSpPr>
        <p:spPr>
          <a:xfrm>
            <a:off x="259517" y="951722"/>
            <a:ext cx="3799299" cy="2031325"/>
          </a:xfrm>
          <a:prstGeom prst="rect">
            <a:avLst/>
          </a:prstGeom>
          <a:noFill/>
        </p:spPr>
        <p:txBody>
          <a:bodyPr wrap="square">
            <a:spAutoFit/>
          </a:bodyPr>
          <a:lstStyle/>
          <a:p>
            <a:pPr>
              <a:buNone/>
            </a:pPr>
            <a:r>
              <a:rPr lang="vi-VN" b="1" dirty="0">
                <a:latin typeface="Calibri" panose="020F0502020204030204" pitchFamily="34" charset="0"/>
                <a:ea typeface="Calibri" panose="020F0502020204030204" pitchFamily="34" charset="0"/>
                <a:cs typeface="Calibri" panose="020F0502020204030204" pitchFamily="34" charset="0"/>
              </a:rPr>
              <a:t>Debug onboard trong Vivado:</a:t>
            </a:r>
            <a:br>
              <a:rPr lang="vi-VN" dirty="0">
                <a:latin typeface="Calibri" panose="020F0502020204030204" pitchFamily="34" charset="0"/>
                <a:ea typeface="Calibri" panose="020F0502020204030204" pitchFamily="34" charset="0"/>
                <a:cs typeface="Calibri" panose="020F0502020204030204" pitchFamily="34" charset="0"/>
              </a:rPr>
            </a:br>
            <a:r>
              <a:rPr lang="vi-VN" dirty="0">
                <a:latin typeface="Calibri" panose="020F0502020204030204" pitchFamily="34" charset="0"/>
                <a:ea typeface="Calibri" panose="020F0502020204030204" pitchFamily="34" charset="0"/>
                <a:cs typeface="Calibri" panose="020F0502020204030204" pitchFamily="34" charset="0"/>
              </a:rPr>
              <a:t>Debug onboard là cách quan sát tín hiệu </a:t>
            </a:r>
            <a:r>
              <a:rPr lang="vi-VN" b="1" dirty="0">
                <a:latin typeface="Calibri" panose="020F0502020204030204" pitchFamily="34" charset="0"/>
                <a:ea typeface="Calibri" panose="020F0502020204030204" pitchFamily="34" charset="0"/>
                <a:cs typeface="Calibri" panose="020F0502020204030204" pitchFamily="34" charset="0"/>
              </a:rPr>
              <a:t>trực tiếp trên FPGA</a:t>
            </a:r>
            <a:r>
              <a:rPr lang="vi-VN" dirty="0">
                <a:latin typeface="Calibri" panose="020F0502020204030204" pitchFamily="34" charset="0"/>
                <a:ea typeface="Calibri" panose="020F0502020204030204" pitchFamily="34" charset="0"/>
                <a:cs typeface="Calibri" panose="020F0502020204030204" pitchFamily="34" charset="0"/>
              </a:rPr>
              <a:t> bằng các IP như ILA/VIO mà không cần xuất ra chân ngoài. Nó giúp xem waveform nội bộ theo thời gian thực khi mạch đang chạy.</a:t>
            </a:r>
          </a:p>
        </p:txBody>
      </p:sp>
      <p:pic>
        <p:nvPicPr>
          <p:cNvPr id="23" name="Picture 22">
            <a:extLst>
              <a:ext uri="{FF2B5EF4-FFF2-40B4-BE49-F238E27FC236}">
                <a16:creationId xmlns:a16="http://schemas.microsoft.com/office/drawing/2014/main" id="{FF69C855-DE97-85E7-FAEB-84DC3275BDB6}"/>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4317" r="14317"/>
          <a:stretch>
            <a:fillRect/>
          </a:stretch>
        </p:blipFill>
        <p:spPr>
          <a:xfrm>
            <a:off x="7141029" y="3254066"/>
            <a:ext cx="3010677" cy="3010677"/>
          </a:xfrm>
          <a:prstGeom prst="rect">
            <a:avLst/>
          </a:prstGeom>
        </p:spPr>
      </p:pic>
      <p:pic>
        <p:nvPicPr>
          <p:cNvPr id="19" name="Picture 18">
            <a:extLst>
              <a:ext uri="{FF2B5EF4-FFF2-40B4-BE49-F238E27FC236}">
                <a16:creationId xmlns:a16="http://schemas.microsoft.com/office/drawing/2014/main" id="{125EB1D1-451C-D4ED-B3E0-BD0B9A062F2E}"/>
              </a:ext>
            </a:extLst>
          </p:cNvPr>
          <p:cNvPicPr>
            <a:picLocks noChangeAspect="1"/>
          </p:cNvPicPr>
          <p:nvPr/>
        </p:nvPicPr>
        <p:blipFill>
          <a:blip r:embed="rId3"/>
          <a:stretch>
            <a:fillRect/>
          </a:stretch>
        </p:blipFill>
        <p:spPr>
          <a:xfrm>
            <a:off x="5032311" y="951722"/>
            <a:ext cx="6399962" cy="3629608"/>
          </a:xfrm>
          <a:prstGeom prst="rect">
            <a:avLst/>
          </a:prstGeom>
        </p:spPr>
      </p:pic>
      <p:sp>
        <p:nvSpPr>
          <p:cNvPr id="24" name="Rectangle 23">
            <a:extLst>
              <a:ext uri="{FF2B5EF4-FFF2-40B4-BE49-F238E27FC236}">
                <a16:creationId xmlns:a16="http://schemas.microsoft.com/office/drawing/2014/main" id="{EFB9B608-14BC-8108-E4EA-4C9F2C5491B1}"/>
              </a:ext>
            </a:extLst>
          </p:cNvPr>
          <p:cNvSpPr/>
          <p:nvPr/>
        </p:nvSpPr>
        <p:spPr>
          <a:xfrm>
            <a:off x="7912359" y="1707502"/>
            <a:ext cx="410547" cy="4627984"/>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BDEDD58D-E160-9704-A702-E19DEEAB9CA6}"/>
              </a:ext>
            </a:extLst>
          </p:cNvPr>
          <p:cNvPicPr>
            <a:picLocks noChangeAspect="1"/>
          </p:cNvPicPr>
          <p:nvPr/>
        </p:nvPicPr>
        <p:blipFill>
          <a:blip r:embed="rId4"/>
          <a:stretch>
            <a:fillRect/>
          </a:stretch>
        </p:blipFill>
        <p:spPr>
          <a:xfrm>
            <a:off x="167300" y="3178089"/>
            <a:ext cx="4635692" cy="2833223"/>
          </a:xfrm>
          <a:prstGeom prst="rect">
            <a:avLst/>
          </a:prstGeom>
        </p:spPr>
      </p:pic>
    </p:spTree>
    <p:extLst>
      <p:ext uri="{BB962C8B-B14F-4D97-AF65-F5344CB8AC3E}">
        <p14:creationId xmlns:p14="http://schemas.microsoft.com/office/powerpoint/2010/main" val="218638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955625-5D4E-C850-B271-AD9F7A60A910}"/>
            </a:ext>
          </a:extLst>
        </p:cNvPr>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E85C6D7E-BD4D-9A5E-FC21-0C9173D4FBE1}"/>
              </a:ext>
            </a:extLst>
          </p:cNvPr>
          <p:cNvGraphicFramePr>
            <a:graphicFrameLocks noGrp="1"/>
          </p:cNvGraphicFramePr>
          <p:nvPr/>
        </p:nvGraphicFramePr>
        <p:xfrm>
          <a:off x="273939" y="1430124"/>
          <a:ext cx="11689461" cy="4728051"/>
        </p:xfrm>
        <a:graphic>
          <a:graphicData uri="http://schemas.openxmlformats.org/drawingml/2006/table">
            <a:tbl>
              <a:tblPr firstRow="1" bandRow="1">
                <a:tableStyleId>{5C22544A-7EE6-4342-B048-85BDC9FD1C3A}</a:tableStyleId>
              </a:tblPr>
              <a:tblGrid>
                <a:gridCol w="3896487">
                  <a:extLst>
                    <a:ext uri="{9D8B030D-6E8A-4147-A177-3AD203B41FA5}">
                      <a16:colId xmlns:a16="http://schemas.microsoft.com/office/drawing/2014/main" val="1004226925"/>
                    </a:ext>
                  </a:extLst>
                </a:gridCol>
                <a:gridCol w="3896487">
                  <a:extLst>
                    <a:ext uri="{9D8B030D-6E8A-4147-A177-3AD203B41FA5}">
                      <a16:colId xmlns:a16="http://schemas.microsoft.com/office/drawing/2014/main" val="3963086308"/>
                    </a:ext>
                  </a:extLst>
                </a:gridCol>
                <a:gridCol w="3896487">
                  <a:extLst>
                    <a:ext uri="{9D8B030D-6E8A-4147-A177-3AD203B41FA5}">
                      <a16:colId xmlns:a16="http://schemas.microsoft.com/office/drawing/2014/main" val="39746144"/>
                    </a:ext>
                  </a:extLst>
                </a:gridCol>
              </a:tblGrid>
              <a:tr h="580019">
                <a:tc>
                  <a:txBody>
                    <a:bodyPr/>
                    <a:lstStyle/>
                    <a:p>
                      <a:pPr algn="ctr"/>
                      <a:r>
                        <a:rPr lang="en-US" sz="2400" dirty="0" err="1">
                          <a:latin typeface="Arial" panose="020B0604020202020204" pitchFamily="34" charset="0"/>
                        </a:rPr>
                        <a:t>Tính</a:t>
                      </a:r>
                      <a:r>
                        <a:rPr lang="en-US" sz="2400" dirty="0">
                          <a:latin typeface="Arial" panose="020B0604020202020204" pitchFamily="34" charset="0"/>
                        </a:rPr>
                        <a:t> </a:t>
                      </a:r>
                      <a:r>
                        <a:rPr lang="en-US" sz="2400" dirty="0" err="1"/>
                        <a:t>năng</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Arial" panose="020B0604020202020204" pitchFamily="34" charset="0"/>
                        </a:rPr>
                        <a:t>Hình ảnh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err="1">
                          <a:latin typeface="Arial" panose="020B0604020202020204" pitchFamily="34" charset="0"/>
                        </a:rPr>
                        <a:t>Đánh</a:t>
                      </a:r>
                      <a:r>
                        <a:rPr lang="en-US" sz="2400" dirty="0">
                          <a:latin typeface="Arial" panose="020B0604020202020204" pitchFamily="34" charset="0"/>
                        </a:rPr>
                        <a:t> </a:t>
                      </a:r>
                      <a:r>
                        <a:rPr lang="en-US" sz="2400" dirty="0"/>
                        <a:t>giá</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00294847"/>
                  </a:ext>
                </a:extLst>
              </a:tr>
              <a:tr h="1722860">
                <a:tc>
                  <a:txBody>
                    <a:bodyPr/>
                    <a:lstStyle/>
                    <a:p>
                      <a:pPr algn="ctr"/>
                      <a:r>
                        <a:rPr lang="en-US" dirty="0">
                          <a:latin typeface="Arial" panose="020B0604020202020204" pitchFamily="34" charset="0"/>
                        </a:rPr>
                        <a:t>Hiển </a:t>
                      </a:r>
                      <a:r>
                        <a:rPr lang="en-US" dirty="0" err="1">
                          <a:latin typeface="Arial" panose="020B0604020202020204" pitchFamily="34" charset="0"/>
                        </a:rPr>
                        <a:t>thị</a:t>
                      </a:r>
                      <a:r>
                        <a:rPr lang="en-US" dirty="0"/>
                        <a:t> giá </a:t>
                      </a:r>
                      <a:r>
                        <a:rPr lang="en-US" dirty="0" err="1"/>
                        <a:t>trị</a:t>
                      </a:r>
                      <a:r>
                        <a:rPr lang="en-US" dirty="0"/>
                        <a:t> </a:t>
                      </a:r>
                      <a:r>
                        <a:rPr lang="en-US" dirty="0" err="1"/>
                        <a:t>trên</a:t>
                      </a:r>
                      <a:r>
                        <a:rPr lang="en-US" dirty="0"/>
                        <a:t> </a:t>
                      </a:r>
                      <a:r>
                        <a:rPr lang="en-US" dirty="0" err="1"/>
                        <a:t>các</a:t>
                      </a:r>
                      <a:r>
                        <a:rPr lang="en-US" dirty="0"/>
                        <a:t> LED </a:t>
                      </a:r>
                      <a:r>
                        <a:rPr lang="en-US" dirty="0" err="1"/>
                        <a:t>đơn</a:t>
                      </a:r>
                      <a:r>
                        <a:rPr lang="en-US" dirty="0"/>
                        <a:t> </a:t>
                      </a:r>
                      <a:r>
                        <a:rPr lang="en-US" dirty="0" err="1"/>
                        <a:t>theo</a:t>
                      </a:r>
                      <a:r>
                        <a:rPr lang="en-US" dirty="0"/>
                        <a:t> giá </a:t>
                      </a:r>
                      <a:r>
                        <a:rPr lang="en-US" dirty="0" err="1"/>
                        <a:t>trị</a:t>
                      </a:r>
                      <a:r>
                        <a:rPr lang="en-US" dirty="0"/>
                        <a:t> </a:t>
                      </a:r>
                      <a:r>
                        <a:rPr lang="en-US" dirty="0" err="1"/>
                        <a:t>nhiệt</a:t>
                      </a:r>
                      <a:r>
                        <a:rPr lang="en-US" dirty="0"/>
                        <a:t> độ </a:t>
                      </a:r>
                      <a:r>
                        <a:rPr lang="en-US" dirty="0" err="1"/>
                        <a:t>mà</a:t>
                      </a:r>
                      <a:r>
                        <a:rPr lang="en-US" dirty="0"/>
                        <a:t> </a:t>
                      </a:r>
                      <a:r>
                        <a:rPr lang="en-US" dirty="0" err="1"/>
                        <a:t>cảm</a:t>
                      </a:r>
                      <a:r>
                        <a:rPr lang="en-US" dirty="0"/>
                        <a:t> biến </a:t>
                      </a:r>
                      <a:r>
                        <a:rPr lang="en-US" dirty="0" err="1"/>
                        <a:t>đo</a:t>
                      </a:r>
                      <a:r>
                        <a:rPr lang="en-US" dirty="0"/>
                        <a:t> </a:t>
                      </a:r>
                      <a:r>
                        <a:rPr lang="en-US" dirty="0" err="1"/>
                        <a:t>được</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Arial" panose="020B0604020202020204" pitchFamily="34" charset="0"/>
                        </a:rPr>
                        <a:t>Giá </a:t>
                      </a:r>
                      <a:r>
                        <a:rPr lang="en-US" dirty="0" err="1"/>
                        <a:t>trị</a:t>
                      </a:r>
                      <a:r>
                        <a:rPr lang="en-US" dirty="0"/>
                        <a:t> </a:t>
                      </a:r>
                      <a:r>
                        <a:rPr lang="en-US" dirty="0" err="1"/>
                        <a:t>hiển</a:t>
                      </a:r>
                      <a:r>
                        <a:rPr lang="en-US" dirty="0"/>
                        <a:t> </a:t>
                      </a:r>
                      <a:r>
                        <a:rPr lang="en-US" dirty="0" err="1"/>
                        <a:t>thị</a:t>
                      </a:r>
                      <a:r>
                        <a:rPr lang="en-US" dirty="0"/>
                        <a:t> </a:t>
                      </a:r>
                      <a:r>
                        <a:rPr lang="en-US" dirty="0" err="1"/>
                        <a:t>chính</a:t>
                      </a:r>
                      <a:r>
                        <a:rPr lang="en-US" dirty="0"/>
                        <a:t> </a:t>
                      </a:r>
                      <a:r>
                        <a:rPr lang="en-US" dirty="0" err="1"/>
                        <a:t>xác</a:t>
                      </a:r>
                      <a:r>
                        <a:rPr lang="en-US" dirty="0"/>
                        <a:t> </a:t>
                      </a:r>
                      <a:r>
                        <a:rPr lang="en-US" dirty="0" err="1"/>
                        <a:t>trên</a:t>
                      </a:r>
                      <a:r>
                        <a:rPr lang="en-US" dirty="0"/>
                        <a:t> LED </a:t>
                      </a:r>
                      <a:r>
                        <a:rPr lang="en-US" dirty="0" err="1"/>
                        <a:t>đơn</a:t>
                      </a:r>
                      <a:r>
                        <a:rPr lang="en-US" dirty="0"/>
                        <a:t>, </a:t>
                      </a:r>
                      <a:r>
                        <a:rPr lang="en-US" dirty="0" err="1"/>
                        <a:t>với</a:t>
                      </a:r>
                      <a:r>
                        <a:rPr lang="en-US" dirty="0"/>
                        <a:t> </a:t>
                      </a:r>
                      <a:r>
                        <a:rPr lang="en-US" dirty="0" err="1"/>
                        <a:t>cả</a:t>
                      </a:r>
                      <a:r>
                        <a:rPr lang="en-US" dirty="0"/>
                        <a:t> </a:t>
                      </a:r>
                      <a:r>
                        <a:rPr lang="en-US" dirty="0" err="1"/>
                        <a:t>phần</a:t>
                      </a:r>
                      <a:r>
                        <a:rPr lang="en-US" dirty="0"/>
                        <a:t> </a:t>
                      </a:r>
                      <a:r>
                        <a:rPr lang="en-US" dirty="0" err="1"/>
                        <a:t>thập</a:t>
                      </a:r>
                      <a:r>
                        <a:rPr lang="en-US" dirty="0"/>
                        <a:t> </a:t>
                      </a:r>
                      <a:r>
                        <a:rPr lang="en-US" dirty="0" err="1"/>
                        <a:t>phân</a:t>
                      </a:r>
                      <a:r>
                        <a:rPr lang="en-US" dirty="0"/>
                        <a:t> </a:t>
                      </a:r>
                      <a:r>
                        <a:rPr lang="en-US" dirty="0" err="1"/>
                        <a:t>và</a:t>
                      </a:r>
                      <a:r>
                        <a:rPr lang="en-US" dirty="0"/>
                        <a:t> </a:t>
                      </a:r>
                      <a:r>
                        <a:rPr lang="en-US" dirty="0" err="1"/>
                        <a:t>nhị</a:t>
                      </a:r>
                      <a:r>
                        <a:rPr lang="en-US" dirty="0"/>
                        <a:t> </a:t>
                      </a:r>
                      <a:r>
                        <a:rPr lang="en-US" dirty="0" err="1"/>
                        <a:t>phân</a:t>
                      </a: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1546957"/>
                  </a:ext>
                </a:extLst>
              </a:tr>
              <a:tr h="2425172">
                <a:tc>
                  <a:txBody>
                    <a:bodyPr/>
                    <a:lstStyle/>
                    <a:p>
                      <a:pPr algn="ctr"/>
                      <a:r>
                        <a:rPr lang="en-US" dirty="0">
                          <a:latin typeface="Arial" panose="020B0604020202020204" pitchFamily="34" charset="0"/>
                        </a:rPr>
                        <a:t>Hiển </a:t>
                      </a:r>
                      <a:r>
                        <a:rPr lang="en-US" dirty="0" err="1">
                          <a:latin typeface="Arial" panose="020B0604020202020204" pitchFamily="34" charset="0"/>
                        </a:rPr>
                        <a:t>thị</a:t>
                      </a:r>
                      <a:r>
                        <a:rPr lang="en-US" dirty="0"/>
                        <a:t> giá </a:t>
                      </a:r>
                      <a:r>
                        <a:rPr lang="en-US" dirty="0" err="1"/>
                        <a:t>trị</a:t>
                      </a:r>
                      <a:r>
                        <a:rPr lang="en-US" dirty="0"/>
                        <a:t> </a:t>
                      </a:r>
                      <a:r>
                        <a:rPr lang="en-US" dirty="0" err="1"/>
                        <a:t>nhiệt</a:t>
                      </a:r>
                      <a:r>
                        <a:rPr lang="en-US" dirty="0"/>
                        <a:t> độ </a:t>
                      </a:r>
                      <a:r>
                        <a:rPr lang="en-US" dirty="0" err="1"/>
                        <a:t>lên</a:t>
                      </a:r>
                      <a:r>
                        <a:rPr lang="en-US" dirty="0"/>
                        <a:t> LED 7 </a:t>
                      </a:r>
                      <a:r>
                        <a:rPr lang="en-US" dirty="0" err="1"/>
                        <a:t>thanh</a:t>
                      </a:r>
                      <a:r>
                        <a:rPr lang="en-US" dirty="0"/>
                        <a:t>, </a:t>
                      </a:r>
                      <a:r>
                        <a:rPr lang="en-US" dirty="0" err="1"/>
                        <a:t>và</a:t>
                      </a:r>
                      <a:r>
                        <a:rPr lang="en-US" dirty="0"/>
                        <a:t> </a:t>
                      </a:r>
                      <a:r>
                        <a:rPr lang="en-US" dirty="0" err="1"/>
                        <a:t>thay</a:t>
                      </a:r>
                      <a:r>
                        <a:rPr lang="en-US" dirty="0"/>
                        <a:t> </a:t>
                      </a:r>
                      <a:r>
                        <a:rPr lang="en-US" dirty="0" err="1"/>
                        <a:t>đổi</a:t>
                      </a:r>
                      <a:r>
                        <a:rPr lang="en-US" dirty="0"/>
                        <a:t> </a:t>
                      </a:r>
                      <a:r>
                        <a:rPr lang="en-US" dirty="0" err="1"/>
                        <a:t>theo</a:t>
                      </a:r>
                      <a:r>
                        <a:rPr lang="en-US" dirty="0"/>
                        <a:t> </a:t>
                      </a:r>
                      <a:r>
                        <a:rPr lang="en-US" dirty="0" err="1"/>
                        <a:t>thời</a:t>
                      </a:r>
                      <a:r>
                        <a:rPr lang="en-US" dirty="0"/>
                        <a:t> </a:t>
                      </a:r>
                      <a:r>
                        <a:rPr lang="en-US" dirty="0" err="1"/>
                        <a:t>gian</a:t>
                      </a:r>
                      <a:r>
                        <a:rPr lang="en-US" dirty="0"/>
                        <a:t> </a:t>
                      </a:r>
                      <a:r>
                        <a:rPr lang="en-US" dirty="0" err="1"/>
                        <a:t>thực</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err="1">
                          <a:latin typeface="Arial" panose="020B0604020202020204" pitchFamily="34" charset="0"/>
                        </a:rPr>
                        <a:t>Nhiệt</a:t>
                      </a:r>
                      <a:r>
                        <a:rPr lang="en-US" dirty="0">
                          <a:latin typeface="Arial" panose="020B0604020202020204" pitchFamily="34" charset="0"/>
                        </a:rPr>
                        <a:t> </a:t>
                      </a:r>
                      <a:r>
                        <a:rPr lang="en-US" dirty="0"/>
                        <a:t>độ </a:t>
                      </a:r>
                      <a:r>
                        <a:rPr lang="en-US" dirty="0" err="1"/>
                        <a:t>chính</a:t>
                      </a:r>
                      <a:r>
                        <a:rPr lang="en-US" dirty="0"/>
                        <a:t> </a:t>
                      </a:r>
                      <a:r>
                        <a:rPr lang="en-US" dirty="0" err="1"/>
                        <a:t>xác</a:t>
                      </a:r>
                      <a:r>
                        <a:rPr lang="en-US" dirty="0"/>
                        <a:t> </a:t>
                      </a:r>
                      <a:r>
                        <a:rPr lang="en-US" dirty="0" err="1"/>
                        <a:t>theo</a:t>
                      </a:r>
                      <a:r>
                        <a:rPr lang="en-US" dirty="0"/>
                        <a:t> </a:t>
                      </a:r>
                      <a:r>
                        <a:rPr lang="en-US" dirty="0" err="1"/>
                        <a:t>thời</a:t>
                      </a:r>
                      <a:r>
                        <a:rPr lang="en-US" dirty="0"/>
                        <a:t> </a:t>
                      </a:r>
                      <a:r>
                        <a:rPr lang="en-US" dirty="0" err="1"/>
                        <a:t>gian</a:t>
                      </a:r>
                      <a:r>
                        <a:rPr lang="en-US" dirty="0"/>
                        <a:t> </a:t>
                      </a:r>
                      <a:r>
                        <a:rPr lang="en-US" dirty="0" err="1"/>
                        <a:t>thực</a:t>
                      </a:r>
                      <a:r>
                        <a:rPr lang="en-US" dirty="0"/>
                        <a:t>, </a:t>
                      </a:r>
                      <a:r>
                        <a:rPr lang="en-US" dirty="0" err="1"/>
                        <a:t>khi</a:t>
                      </a:r>
                      <a:r>
                        <a:rPr lang="en-US" dirty="0"/>
                        <a:t> </a:t>
                      </a:r>
                      <a:r>
                        <a:rPr lang="en-US" dirty="0" err="1"/>
                        <a:t>tay</a:t>
                      </a:r>
                      <a:r>
                        <a:rPr lang="en-US" dirty="0"/>
                        <a:t> </a:t>
                      </a:r>
                      <a:r>
                        <a:rPr lang="en-US" dirty="0" err="1"/>
                        <a:t>đặt</a:t>
                      </a:r>
                      <a:r>
                        <a:rPr lang="en-US" dirty="0"/>
                        <a:t> </a:t>
                      </a:r>
                      <a:r>
                        <a:rPr lang="en-US" dirty="0" err="1"/>
                        <a:t>lên</a:t>
                      </a:r>
                      <a:r>
                        <a:rPr lang="en-US" dirty="0"/>
                        <a:t> </a:t>
                      </a:r>
                      <a:r>
                        <a:rPr lang="en-US" dirty="0" err="1"/>
                        <a:t>cảm</a:t>
                      </a:r>
                      <a:r>
                        <a:rPr lang="en-US" dirty="0"/>
                        <a:t> biến, </a:t>
                      </a:r>
                      <a:r>
                        <a:rPr lang="en-US" dirty="0" err="1"/>
                        <a:t>nhiệt</a:t>
                      </a:r>
                      <a:r>
                        <a:rPr lang="en-US" dirty="0"/>
                        <a:t> độ </a:t>
                      </a:r>
                      <a:r>
                        <a:rPr lang="en-US" dirty="0" err="1"/>
                        <a:t>có</a:t>
                      </a:r>
                      <a:r>
                        <a:rPr lang="en-US" dirty="0"/>
                        <a:t> </a:t>
                      </a:r>
                      <a:r>
                        <a:rPr lang="en-US" dirty="0" err="1"/>
                        <a:t>sự</a:t>
                      </a:r>
                      <a:r>
                        <a:rPr lang="en-US" dirty="0"/>
                        <a:t> </a:t>
                      </a:r>
                      <a:r>
                        <a:rPr lang="en-US" dirty="0" err="1"/>
                        <a:t>thay</a:t>
                      </a:r>
                      <a:r>
                        <a:rPr lang="en-US" dirty="0"/>
                        <a:t> </a:t>
                      </a:r>
                      <a:r>
                        <a:rPr lang="en-US" dirty="0" err="1"/>
                        <a:t>đổi</a:t>
                      </a:r>
                      <a:r>
                        <a:rPr lang="en-US" dirty="0"/>
                        <a:t>. </a:t>
                      </a:r>
                      <a:r>
                        <a:rPr lang="en-US" dirty="0" err="1"/>
                        <a:t>Và</a:t>
                      </a:r>
                      <a:r>
                        <a:rPr lang="en-US" dirty="0"/>
                        <a:t> giá </a:t>
                      </a:r>
                      <a:r>
                        <a:rPr lang="en-US" dirty="0" err="1"/>
                        <a:t>trị</a:t>
                      </a:r>
                      <a:r>
                        <a:rPr lang="en-US" dirty="0"/>
                        <a:t> </a:t>
                      </a:r>
                      <a:r>
                        <a:rPr lang="en-US" dirty="0" err="1"/>
                        <a:t>này</a:t>
                      </a:r>
                      <a:r>
                        <a:rPr lang="en-US" dirty="0"/>
                        <a:t> </a:t>
                      </a:r>
                      <a:r>
                        <a:rPr lang="en-US" dirty="0" err="1"/>
                        <a:t>hiển</a:t>
                      </a:r>
                      <a:r>
                        <a:rPr lang="en-US" dirty="0"/>
                        <a:t> </a:t>
                      </a:r>
                      <a:r>
                        <a:rPr lang="en-US" dirty="0" err="1"/>
                        <a:t>thị</a:t>
                      </a:r>
                      <a:r>
                        <a:rPr lang="en-US" dirty="0"/>
                        <a:t> </a:t>
                      </a:r>
                      <a:r>
                        <a:rPr lang="en-US" dirty="0" err="1"/>
                        <a:t>chính</a:t>
                      </a:r>
                      <a:r>
                        <a:rPr lang="en-US" dirty="0"/>
                        <a:t> </a:t>
                      </a:r>
                      <a:r>
                        <a:rPr lang="en-US" dirty="0" err="1"/>
                        <a:t>xác</a:t>
                      </a:r>
                      <a:r>
                        <a:rPr lang="en-US" dirty="0"/>
                        <a:t> </a:t>
                      </a:r>
                      <a:r>
                        <a:rPr lang="en-US" dirty="0" err="1"/>
                        <a:t>với</a:t>
                      </a:r>
                      <a:r>
                        <a:rPr lang="en-US" dirty="0"/>
                        <a:t> giá </a:t>
                      </a:r>
                      <a:r>
                        <a:rPr lang="en-US" dirty="0" err="1"/>
                        <a:t>trị</a:t>
                      </a:r>
                      <a:r>
                        <a:rPr lang="en-US" dirty="0"/>
                        <a:t> </a:t>
                      </a:r>
                      <a:r>
                        <a:rPr lang="en-US" dirty="0" err="1"/>
                        <a:t>trên</a:t>
                      </a:r>
                      <a:r>
                        <a:rPr lang="en-US" dirty="0"/>
                        <a:t> </a:t>
                      </a:r>
                      <a:r>
                        <a:rPr lang="en-US" dirty="0" err="1"/>
                        <a:t>các</a:t>
                      </a:r>
                      <a:r>
                        <a:rPr lang="en-US" dirty="0"/>
                        <a:t> LED </a:t>
                      </a:r>
                      <a:r>
                        <a:rPr lang="en-US" dirty="0" err="1"/>
                        <a:t>đơn</a:t>
                      </a: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9059690"/>
                  </a:ext>
                </a:extLst>
              </a:tr>
            </a:tbl>
          </a:graphicData>
        </a:graphic>
      </p:graphicFrame>
      <p:sp>
        <p:nvSpPr>
          <p:cNvPr id="22" name="Rectangle 21">
            <a:extLst>
              <a:ext uri="{FF2B5EF4-FFF2-40B4-BE49-F238E27FC236}">
                <a16:creationId xmlns:a16="http://schemas.microsoft.com/office/drawing/2014/main" id="{B39A8EBF-2DBE-3C55-6820-3ED4CF83FCB6}"/>
              </a:ext>
            </a:extLst>
          </p:cNvPr>
          <p:cNvSpPr/>
          <p:nvPr/>
        </p:nvSpPr>
        <p:spPr>
          <a:xfrm>
            <a:off x="942976" y="5427876"/>
            <a:ext cx="2381250" cy="646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ndParaRPr>
          </a:p>
        </p:txBody>
      </p:sp>
      <p:sp>
        <p:nvSpPr>
          <p:cNvPr id="2" name="Title 1">
            <a:extLst>
              <a:ext uri="{FF2B5EF4-FFF2-40B4-BE49-F238E27FC236}">
                <a16:creationId xmlns:a16="http://schemas.microsoft.com/office/drawing/2014/main" id="{15AE1BB0-4873-FC30-28C2-9A0FAE321BC9}"/>
              </a:ext>
            </a:extLst>
          </p:cNvPr>
          <p:cNvSpPr>
            <a:spLocks noGrp="1"/>
          </p:cNvSpPr>
          <p:nvPr>
            <p:ph type="title"/>
          </p:nvPr>
        </p:nvSpPr>
        <p:spPr>
          <a:xfrm>
            <a:off x="171310" y="191570"/>
            <a:ext cx="10477640" cy="582077"/>
          </a:xfrm>
        </p:spPr>
        <p:txBody>
          <a:bodyPr>
            <a:normAutofit fontScale="90000"/>
          </a:bodyPr>
          <a:lstStyle/>
          <a:p>
            <a:r>
              <a:rPr lang="en-US" sz="3200" b="1" dirty="0"/>
              <a:t>2.2 Hiển </a:t>
            </a:r>
            <a:r>
              <a:rPr lang="en-US" sz="3200" b="1" dirty="0" err="1"/>
              <a:t>thị</a:t>
            </a:r>
            <a:r>
              <a:rPr lang="en-US" sz="3200" b="1" dirty="0"/>
              <a:t> </a:t>
            </a:r>
            <a:r>
              <a:rPr lang="en-US" sz="3200" b="1" dirty="0" err="1"/>
              <a:t>nhiệt</a:t>
            </a:r>
            <a:r>
              <a:rPr lang="en-US" sz="3200" b="1" dirty="0"/>
              <a:t> độ </a:t>
            </a:r>
            <a:r>
              <a:rPr lang="en-US" sz="3200" b="1" dirty="0" err="1"/>
              <a:t>với</a:t>
            </a:r>
            <a:r>
              <a:rPr lang="en-US" sz="3200" b="1" dirty="0"/>
              <a:t> </a:t>
            </a:r>
            <a:r>
              <a:rPr lang="en-US" sz="3200" b="1" dirty="0" err="1"/>
              <a:t>cảm</a:t>
            </a:r>
            <a:r>
              <a:rPr lang="en-US" sz="3200" b="1" dirty="0"/>
              <a:t> biến ADT7420 </a:t>
            </a:r>
            <a:r>
              <a:rPr lang="en-US" sz="3200" b="1" dirty="0" err="1"/>
              <a:t>với</a:t>
            </a:r>
            <a:r>
              <a:rPr lang="en-US" sz="3200" b="1" dirty="0"/>
              <a:t> </a:t>
            </a:r>
            <a:r>
              <a:rPr lang="en-US" sz="3200" b="1" dirty="0" err="1"/>
              <a:t>giao</a:t>
            </a:r>
            <a:r>
              <a:rPr lang="en-US" sz="3200" b="1" dirty="0"/>
              <a:t> </a:t>
            </a:r>
            <a:r>
              <a:rPr lang="en-US" sz="3200" b="1" dirty="0" err="1"/>
              <a:t>thức</a:t>
            </a:r>
            <a:r>
              <a:rPr lang="en-US" sz="3200" b="1" dirty="0"/>
              <a:t> I2C</a:t>
            </a:r>
          </a:p>
        </p:txBody>
      </p:sp>
      <p:sp>
        <p:nvSpPr>
          <p:cNvPr id="3" name="Content Placeholder 2">
            <a:extLst>
              <a:ext uri="{FF2B5EF4-FFF2-40B4-BE49-F238E27FC236}">
                <a16:creationId xmlns:a16="http://schemas.microsoft.com/office/drawing/2014/main" id="{5B3C9D25-153C-953B-6EA9-0EDC37AD9136}"/>
              </a:ext>
            </a:extLst>
          </p:cNvPr>
          <p:cNvSpPr>
            <a:spLocks noGrp="1"/>
          </p:cNvSpPr>
          <p:nvPr>
            <p:ph idx="1"/>
          </p:nvPr>
        </p:nvSpPr>
        <p:spPr>
          <a:xfrm>
            <a:off x="273939" y="699824"/>
            <a:ext cx="11496807" cy="635268"/>
          </a:xfrm>
        </p:spPr>
        <p:txBody>
          <a:bodyPr>
            <a:normAutofit lnSpcReduction="10000"/>
          </a:bodyPr>
          <a:lstStyle/>
          <a:p>
            <a:r>
              <a:rPr lang="en-US" dirty="0" err="1"/>
              <a:t>Yêu</a:t>
            </a:r>
            <a:r>
              <a:rPr lang="en-US" dirty="0"/>
              <a:t> </a:t>
            </a:r>
            <a:r>
              <a:rPr lang="en-US" dirty="0" err="1"/>
              <a:t>cầu</a:t>
            </a:r>
            <a:r>
              <a:rPr lang="en-US" dirty="0"/>
              <a:t>: Giao </a:t>
            </a:r>
            <a:r>
              <a:rPr lang="en-US" dirty="0" err="1"/>
              <a:t>tiếp</a:t>
            </a:r>
            <a:r>
              <a:rPr lang="en-US" dirty="0"/>
              <a:t> </a:t>
            </a:r>
            <a:r>
              <a:rPr lang="en-US" dirty="0" err="1"/>
              <a:t>với</a:t>
            </a:r>
            <a:r>
              <a:rPr lang="en-US" dirty="0"/>
              <a:t> </a:t>
            </a:r>
            <a:r>
              <a:rPr lang="en-US" dirty="0" err="1"/>
              <a:t>cảm</a:t>
            </a:r>
            <a:r>
              <a:rPr lang="en-US" dirty="0"/>
              <a:t> biến ADT7420, </a:t>
            </a:r>
            <a:r>
              <a:rPr lang="en-US" dirty="0" err="1"/>
              <a:t>đưa</a:t>
            </a:r>
            <a:r>
              <a:rPr lang="en-US" dirty="0"/>
              <a:t> </a:t>
            </a:r>
            <a:r>
              <a:rPr lang="en-US" dirty="0" err="1"/>
              <a:t>tín</a:t>
            </a:r>
            <a:r>
              <a:rPr lang="en-US" dirty="0"/>
              <a:t> </a:t>
            </a:r>
            <a:r>
              <a:rPr lang="en-US" dirty="0" err="1"/>
              <a:t>hiệu</a:t>
            </a:r>
            <a:r>
              <a:rPr lang="en-US" dirty="0"/>
              <a:t> </a:t>
            </a:r>
            <a:r>
              <a:rPr lang="en-US" dirty="0" err="1"/>
              <a:t>về</a:t>
            </a:r>
            <a:r>
              <a:rPr lang="en-US" dirty="0"/>
              <a:t> </a:t>
            </a:r>
            <a:r>
              <a:rPr lang="en-US" dirty="0" err="1"/>
              <a:t>nhiệt</a:t>
            </a:r>
            <a:r>
              <a:rPr lang="en-US" dirty="0"/>
              <a:t> độ qua </a:t>
            </a:r>
            <a:r>
              <a:rPr lang="en-US" dirty="0" err="1"/>
              <a:t>giao</a:t>
            </a:r>
            <a:r>
              <a:rPr lang="en-US" dirty="0"/>
              <a:t> </a:t>
            </a:r>
            <a:r>
              <a:rPr lang="en-US" dirty="0" err="1"/>
              <a:t>thức</a:t>
            </a:r>
            <a:r>
              <a:rPr lang="en-US" dirty="0"/>
              <a:t> I2C, </a:t>
            </a:r>
            <a:r>
              <a:rPr lang="en-US" dirty="0" err="1"/>
              <a:t>truyền</a:t>
            </a:r>
            <a:r>
              <a:rPr lang="en-US" dirty="0"/>
              <a:t> </a:t>
            </a:r>
            <a:r>
              <a:rPr lang="en-US" dirty="0" err="1"/>
              <a:t>về</a:t>
            </a:r>
            <a:r>
              <a:rPr lang="en-US" dirty="0"/>
              <a:t> </a:t>
            </a:r>
            <a:r>
              <a:rPr lang="en-US" dirty="0" err="1"/>
              <a:t>và</a:t>
            </a:r>
            <a:r>
              <a:rPr lang="en-US" dirty="0"/>
              <a:t> </a:t>
            </a:r>
            <a:r>
              <a:rPr lang="en-US" dirty="0" err="1"/>
              <a:t>hiển</a:t>
            </a:r>
            <a:r>
              <a:rPr lang="en-US" dirty="0"/>
              <a:t> </a:t>
            </a:r>
            <a:r>
              <a:rPr lang="en-US" dirty="0" err="1"/>
              <a:t>thị</a:t>
            </a:r>
            <a:r>
              <a:rPr lang="en-US" dirty="0"/>
              <a:t> </a:t>
            </a:r>
            <a:r>
              <a:rPr lang="en-US" dirty="0" err="1"/>
              <a:t>lên</a:t>
            </a:r>
            <a:r>
              <a:rPr lang="en-US" dirty="0"/>
              <a:t> </a:t>
            </a:r>
            <a:r>
              <a:rPr lang="en-US" dirty="0" err="1"/>
              <a:t>các</a:t>
            </a:r>
            <a:r>
              <a:rPr lang="en-US" dirty="0"/>
              <a:t> LED 7 </a:t>
            </a:r>
            <a:r>
              <a:rPr lang="en-US" dirty="0" err="1"/>
              <a:t>thanh</a:t>
            </a:r>
            <a:r>
              <a:rPr lang="en-US" dirty="0"/>
              <a:t>, </a:t>
            </a:r>
            <a:r>
              <a:rPr lang="en-US" dirty="0" err="1"/>
              <a:t>với</a:t>
            </a:r>
            <a:r>
              <a:rPr lang="en-US" dirty="0"/>
              <a:t> </a:t>
            </a:r>
            <a:r>
              <a:rPr lang="en-US" dirty="0" err="1"/>
              <a:t>mức</a:t>
            </a:r>
            <a:r>
              <a:rPr lang="en-US" dirty="0"/>
              <a:t> </a:t>
            </a:r>
            <a:r>
              <a:rPr lang="en-US" dirty="0" err="1"/>
              <a:t>nhiệt</a:t>
            </a:r>
            <a:r>
              <a:rPr lang="en-US" dirty="0"/>
              <a:t> độ </a:t>
            </a:r>
            <a:r>
              <a:rPr lang="en-US" dirty="0" err="1"/>
              <a:t>chính</a:t>
            </a:r>
            <a:r>
              <a:rPr lang="en-US" dirty="0"/>
              <a:t> </a:t>
            </a:r>
            <a:r>
              <a:rPr lang="en-US" dirty="0" err="1"/>
              <a:t>xác</a:t>
            </a:r>
            <a:r>
              <a:rPr lang="en-US" dirty="0"/>
              <a:t> 2 bit </a:t>
            </a:r>
            <a:r>
              <a:rPr lang="en-US" dirty="0" err="1"/>
              <a:t>sau</a:t>
            </a:r>
            <a:r>
              <a:rPr lang="en-US" dirty="0"/>
              <a:t> </a:t>
            </a:r>
            <a:r>
              <a:rPr lang="en-US" dirty="0" err="1"/>
              <a:t>dấu</a:t>
            </a:r>
            <a:r>
              <a:rPr lang="en-US" dirty="0"/>
              <a:t> </a:t>
            </a:r>
            <a:r>
              <a:rPr lang="en-US" dirty="0" err="1"/>
              <a:t>phẩy</a:t>
            </a:r>
            <a:endParaRPr lang="en-US" dirty="0"/>
          </a:p>
          <a:p>
            <a:endParaRPr lang="en-US" dirty="0"/>
          </a:p>
        </p:txBody>
      </p:sp>
      <p:sp>
        <p:nvSpPr>
          <p:cNvPr id="5" name="Date Placeholder 4">
            <a:extLst>
              <a:ext uri="{FF2B5EF4-FFF2-40B4-BE49-F238E27FC236}">
                <a16:creationId xmlns:a16="http://schemas.microsoft.com/office/drawing/2014/main" id="{2C444E00-A1AD-5789-0B73-40293DD144C5}"/>
              </a:ext>
            </a:extLst>
          </p:cNvPr>
          <p:cNvSpPr>
            <a:spLocks noGrp="1"/>
          </p:cNvSpPr>
          <p:nvPr>
            <p:ph type="dt" sz="half" idx="10"/>
          </p:nvPr>
        </p:nvSpPr>
        <p:spPr/>
        <p:txBody>
          <a:bodyPr/>
          <a:lstStyle/>
          <a:p>
            <a:fld id="{4A14D6B7-1A99-4A8B-977E-3CE65EC2EE5E}" type="datetime9">
              <a:rPr lang="en-US" smtClean="0"/>
              <a:t>1/30/2026 1:31:25 PM</a:t>
            </a:fld>
            <a:endParaRPr lang="en-US"/>
          </a:p>
        </p:txBody>
      </p:sp>
      <p:sp>
        <p:nvSpPr>
          <p:cNvPr id="6" name="Footer Placeholder 5">
            <a:extLst>
              <a:ext uri="{FF2B5EF4-FFF2-40B4-BE49-F238E27FC236}">
                <a16:creationId xmlns:a16="http://schemas.microsoft.com/office/drawing/2014/main" id="{BFA3CA42-E23E-DC08-2E65-FF8DA5E784B1}"/>
              </a:ext>
            </a:extLst>
          </p:cNvPr>
          <p:cNvSpPr>
            <a:spLocks noGrp="1"/>
          </p:cNvSpPr>
          <p:nvPr>
            <p:ph type="ftr" sz="quarter" idx="11"/>
          </p:nvPr>
        </p:nvSpPr>
        <p:spPr/>
        <p:txBody>
          <a:bodyPr/>
          <a:lstStyle/>
          <a:p>
            <a:r>
              <a:rPr lang="en-US"/>
              <a:t>Nguyễn Thành Đạt</a:t>
            </a:r>
            <a:endParaRPr lang="en-US" dirty="0"/>
          </a:p>
        </p:txBody>
      </p:sp>
      <p:sp>
        <p:nvSpPr>
          <p:cNvPr id="7" name="Slide Number Placeholder 6">
            <a:extLst>
              <a:ext uri="{FF2B5EF4-FFF2-40B4-BE49-F238E27FC236}">
                <a16:creationId xmlns:a16="http://schemas.microsoft.com/office/drawing/2014/main" id="{C711E36E-5FEB-4618-6D83-1674A4F791DE}"/>
              </a:ext>
            </a:extLst>
          </p:cNvPr>
          <p:cNvSpPr>
            <a:spLocks noGrp="1"/>
          </p:cNvSpPr>
          <p:nvPr>
            <p:ph type="sldNum" sz="quarter" idx="12"/>
          </p:nvPr>
        </p:nvSpPr>
        <p:spPr/>
        <p:txBody>
          <a:bodyPr/>
          <a:lstStyle/>
          <a:p>
            <a:fld id="{81097CE2-82D9-4ED5-9F0C-F9C654B904AA}" type="slidenum">
              <a:rPr lang="en-US" smtClean="0"/>
              <a:t>11</a:t>
            </a:fld>
            <a:endParaRPr lang="en-US" dirty="0"/>
          </a:p>
        </p:txBody>
      </p:sp>
      <p:pic>
        <p:nvPicPr>
          <p:cNvPr id="11" name="Picture 10">
            <a:extLst>
              <a:ext uri="{FF2B5EF4-FFF2-40B4-BE49-F238E27FC236}">
                <a16:creationId xmlns:a16="http://schemas.microsoft.com/office/drawing/2014/main" id="{1C286255-0AA9-C3BC-7D60-98E2505781AB}"/>
              </a:ext>
            </a:extLst>
          </p:cNvPr>
          <p:cNvPicPr>
            <a:picLocks noChangeAspect="1"/>
          </p:cNvPicPr>
          <p:nvPr/>
        </p:nvPicPr>
        <p:blipFill>
          <a:blip r:embed="rId3"/>
          <a:stretch>
            <a:fillRect/>
          </a:stretch>
        </p:blipFill>
        <p:spPr>
          <a:xfrm>
            <a:off x="4327718" y="2151509"/>
            <a:ext cx="3581901" cy="599215"/>
          </a:xfrm>
          <a:prstGeom prst="rect">
            <a:avLst/>
          </a:prstGeom>
        </p:spPr>
      </p:pic>
      <p:pic>
        <p:nvPicPr>
          <p:cNvPr id="14" name="Picture 13">
            <a:extLst>
              <a:ext uri="{FF2B5EF4-FFF2-40B4-BE49-F238E27FC236}">
                <a16:creationId xmlns:a16="http://schemas.microsoft.com/office/drawing/2014/main" id="{7E7573F9-0BFD-4CB9-D209-743F50108C95}"/>
              </a:ext>
            </a:extLst>
          </p:cNvPr>
          <p:cNvPicPr>
            <a:picLocks noChangeAspect="1"/>
          </p:cNvPicPr>
          <p:nvPr/>
        </p:nvPicPr>
        <p:blipFill>
          <a:blip r:embed="rId4"/>
          <a:stretch>
            <a:fillRect/>
          </a:stretch>
        </p:blipFill>
        <p:spPr>
          <a:xfrm>
            <a:off x="4345946" y="2901529"/>
            <a:ext cx="3581901" cy="647474"/>
          </a:xfrm>
          <a:prstGeom prst="rect">
            <a:avLst/>
          </a:prstGeom>
        </p:spPr>
      </p:pic>
      <p:pic>
        <p:nvPicPr>
          <p:cNvPr id="16" name="Picture 15">
            <a:extLst>
              <a:ext uri="{FF2B5EF4-FFF2-40B4-BE49-F238E27FC236}">
                <a16:creationId xmlns:a16="http://schemas.microsoft.com/office/drawing/2014/main" id="{B7EE5857-E301-CAF3-740A-47A18B9E8F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45947" y="4110535"/>
            <a:ext cx="3581900" cy="743054"/>
          </a:xfrm>
          <a:prstGeom prst="rect">
            <a:avLst/>
          </a:prstGeom>
        </p:spPr>
      </p:pic>
      <p:pic>
        <p:nvPicPr>
          <p:cNvPr id="18" name="Picture 17">
            <a:extLst>
              <a:ext uri="{FF2B5EF4-FFF2-40B4-BE49-F238E27FC236}">
                <a16:creationId xmlns:a16="http://schemas.microsoft.com/office/drawing/2014/main" id="{88AA75C3-9974-18FA-CF3F-AAC1961DEB9A}"/>
              </a:ext>
            </a:extLst>
          </p:cNvPr>
          <p:cNvPicPr>
            <a:picLocks noChangeAspect="1"/>
          </p:cNvPicPr>
          <p:nvPr/>
        </p:nvPicPr>
        <p:blipFill>
          <a:blip r:embed="rId6"/>
          <a:stretch>
            <a:fillRect/>
          </a:stretch>
        </p:blipFill>
        <p:spPr>
          <a:xfrm>
            <a:off x="4345947" y="5062170"/>
            <a:ext cx="3581900" cy="819150"/>
          </a:xfrm>
          <a:prstGeom prst="rect">
            <a:avLst/>
          </a:prstGeom>
        </p:spPr>
      </p:pic>
      <p:pic>
        <p:nvPicPr>
          <p:cNvPr id="20" name="Picture 19">
            <a:extLst>
              <a:ext uri="{FF2B5EF4-FFF2-40B4-BE49-F238E27FC236}">
                <a16:creationId xmlns:a16="http://schemas.microsoft.com/office/drawing/2014/main" id="{9A7A1ED1-29B9-25DD-F549-7B42079327A5}"/>
              </a:ext>
            </a:extLst>
          </p:cNvPr>
          <p:cNvPicPr>
            <a:picLocks noChangeAspect="1"/>
          </p:cNvPicPr>
          <p:nvPr/>
        </p:nvPicPr>
        <p:blipFill rotWithShape="1">
          <a:blip r:embed="rId7"/>
          <a:srcRect l="1946" r="15199"/>
          <a:stretch>
            <a:fillRect/>
          </a:stretch>
        </p:blipFill>
        <p:spPr>
          <a:xfrm>
            <a:off x="1040514" y="5471745"/>
            <a:ext cx="552527" cy="552527"/>
          </a:xfrm>
          <a:prstGeom prst="rect">
            <a:avLst/>
          </a:prstGeom>
        </p:spPr>
      </p:pic>
      <p:sp>
        <p:nvSpPr>
          <p:cNvPr id="21" name="TextBox 20">
            <a:extLst>
              <a:ext uri="{FF2B5EF4-FFF2-40B4-BE49-F238E27FC236}">
                <a16:creationId xmlns:a16="http://schemas.microsoft.com/office/drawing/2014/main" id="{C0B38EEA-13A3-55C6-6C8B-4BEB10A04672}"/>
              </a:ext>
            </a:extLst>
          </p:cNvPr>
          <p:cNvSpPr txBox="1"/>
          <p:nvPr/>
        </p:nvSpPr>
        <p:spPr>
          <a:xfrm>
            <a:off x="1704975" y="5427876"/>
            <a:ext cx="1864576" cy="646331"/>
          </a:xfrm>
          <a:prstGeom prst="rect">
            <a:avLst/>
          </a:prstGeom>
          <a:noFill/>
        </p:spPr>
        <p:txBody>
          <a:bodyPr wrap="square" rtlCol="0">
            <a:spAutoFit/>
          </a:bodyPr>
          <a:lstStyle/>
          <a:p>
            <a:r>
              <a:rPr lang="en-US" dirty="0" err="1">
                <a:latin typeface="Arial" panose="020B0604020202020204" pitchFamily="34" charset="0"/>
              </a:rPr>
              <a:t>Cảm</a:t>
            </a:r>
            <a:r>
              <a:rPr lang="en-US" dirty="0">
                <a:latin typeface="Arial" panose="020B0604020202020204" pitchFamily="34" charset="0"/>
              </a:rPr>
              <a:t> biến </a:t>
            </a:r>
            <a:r>
              <a:rPr lang="en-US" dirty="0" err="1">
                <a:latin typeface="Arial" panose="020B0604020202020204" pitchFamily="34" charset="0"/>
              </a:rPr>
              <a:t>nhiệt</a:t>
            </a:r>
            <a:r>
              <a:rPr lang="en-US" dirty="0">
                <a:latin typeface="Arial" panose="020B0604020202020204" pitchFamily="34" charset="0"/>
              </a:rPr>
              <a:t> độ ADT7420</a:t>
            </a:r>
          </a:p>
        </p:txBody>
      </p:sp>
    </p:spTree>
    <p:extLst>
      <p:ext uri="{BB962C8B-B14F-4D97-AF65-F5344CB8AC3E}">
        <p14:creationId xmlns:p14="http://schemas.microsoft.com/office/powerpoint/2010/main" val="8230190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F25349-AF20-FE17-8505-7AAE383D0B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E7F2C0-AB23-7D35-9DB9-16CDD06A7C49}"/>
              </a:ext>
            </a:extLst>
          </p:cNvPr>
          <p:cNvSpPr>
            <a:spLocks noGrp="1"/>
          </p:cNvSpPr>
          <p:nvPr>
            <p:ph type="title"/>
          </p:nvPr>
        </p:nvSpPr>
        <p:spPr>
          <a:xfrm>
            <a:off x="146304" y="195163"/>
            <a:ext cx="11619598" cy="702303"/>
          </a:xfrm>
        </p:spPr>
        <p:txBody>
          <a:bodyPr>
            <a:normAutofit fontScale="90000"/>
          </a:bodyPr>
          <a:lstStyle/>
          <a:p>
            <a:r>
              <a:rPr lang="en-US" sz="3600" b="1" dirty="0"/>
              <a:t>2.2 Hiển </a:t>
            </a:r>
            <a:r>
              <a:rPr lang="en-US" sz="3600" b="1" dirty="0" err="1"/>
              <a:t>thị</a:t>
            </a:r>
            <a:r>
              <a:rPr lang="en-US" sz="3600" b="1" dirty="0"/>
              <a:t> </a:t>
            </a:r>
            <a:r>
              <a:rPr lang="en-US" sz="3600" b="1" dirty="0" err="1"/>
              <a:t>nhiệt</a:t>
            </a:r>
            <a:r>
              <a:rPr lang="en-US" sz="3600" b="1" dirty="0"/>
              <a:t> độ </a:t>
            </a:r>
            <a:r>
              <a:rPr lang="en-US" sz="3600" b="1" dirty="0" err="1"/>
              <a:t>với</a:t>
            </a:r>
            <a:r>
              <a:rPr lang="en-US" sz="3600" b="1" dirty="0"/>
              <a:t> </a:t>
            </a:r>
            <a:r>
              <a:rPr lang="en-US" sz="3600" b="1" dirty="0" err="1"/>
              <a:t>cảm</a:t>
            </a:r>
            <a:r>
              <a:rPr lang="en-US" sz="3600" b="1" dirty="0"/>
              <a:t> </a:t>
            </a:r>
            <a:r>
              <a:rPr lang="en-US" sz="3600" b="1" dirty="0" err="1"/>
              <a:t>biến</a:t>
            </a:r>
            <a:r>
              <a:rPr lang="en-US" sz="3600" b="1" dirty="0"/>
              <a:t> ADT7420 </a:t>
            </a:r>
            <a:r>
              <a:rPr lang="en-US" sz="3600" b="1" dirty="0" err="1"/>
              <a:t>với</a:t>
            </a:r>
            <a:r>
              <a:rPr lang="en-US" sz="3600" b="1" dirty="0"/>
              <a:t> </a:t>
            </a:r>
            <a:r>
              <a:rPr lang="en-US" sz="3600" b="1" dirty="0" err="1"/>
              <a:t>giao</a:t>
            </a:r>
            <a:r>
              <a:rPr lang="en-US" sz="3600" b="1" dirty="0"/>
              <a:t> </a:t>
            </a:r>
            <a:r>
              <a:rPr lang="en-US" sz="3600" b="1" dirty="0" err="1"/>
              <a:t>thức</a:t>
            </a:r>
            <a:r>
              <a:rPr lang="en-US" sz="3600" b="1" dirty="0"/>
              <a:t> I2C</a:t>
            </a:r>
            <a:endParaRPr lang="en-US" sz="3600" dirty="0"/>
          </a:p>
        </p:txBody>
      </p:sp>
      <p:sp>
        <p:nvSpPr>
          <p:cNvPr id="4" name="Date Placeholder 3">
            <a:extLst>
              <a:ext uri="{FF2B5EF4-FFF2-40B4-BE49-F238E27FC236}">
                <a16:creationId xmlns:a16="http://schemas.microsoft.com/office/drawing/2014/main" id="{1D5B456C-58EA-E5E1-C6CB-2753ECE7A9DB}"/>
              </a:ext>
            </a:extLst>
          </p:cNvPr>
          <p:cNvSpPr>
            <a:spLocks noGrp="1"/>
          </p:cNvSpPr>
          <p:nvPr>
            <p:ph type="dt" sz="half" idx="10"/>
          </p:nvPr>
        </p:nvSpPr>
        <p:spPr/>
        <p:txBody>
          <a:bodyPr/>
          <a:lstStyle/>
          <a:p>
            <a:fld id="{CAD85B3E-DB4B-4336-8327-A79B40CEFBA9}" type="datetime9">
              <a:rPr lang="en-US" smtClean="0"/>
              <a:t>1/30/2026 1:31:25 PM</a:t>
            </a:fld>
            <a:endParaRPr lang="en-US"/>
          </a:p>
        </p:txBody>
      </p:sp>
      <p:sp>
        <p:nvSpPr>
          <p:cNvPr id="6" name="Footer Placeholder 5">
            <a:extLst>
              <a:ext uri="{FF2B5EF4-FFF2-40B4-BE49-F238E27FC236}">
                <a16:creationId xmlns:a16="http://schemas.microsoft.com/office/drawing/2014/main" id="{2AB002F4-2B4C-C3F5-FAF3-73371F536B7B}"/>
              </a:ext>
            </a:extLst>
          </p:cNvPr>
          <p:cNvSpPr>
            <a:spLocks noGrp="1"/>
          </p:cNvSpPr>
          <p:nvPr>
            <p:ph type="ftr" sz="quarter" idx="11"/>
          </p:nvPr>
        </p:nvSpPr>
        <p:spPr/>
        <p:txBody>
          <a:bodyPr/>
          <a:lstStyle/>
          <a:p>
            <a:r>
              <a:rPr lang="en-US"/>
              <a:t>Nguyễn Thành Đạt</a:t>
            </a:r>
            <a:endParaRPr lang="en-US" dirty="0"/>
          </a:p>
        </p:txBody>
      </p:sp>
      <p:sp>
        <p:nvSpPr>
          <p:cNvPr id="10" name="Slide Number Placeholder 9">
            <a:extLst>
              <a:ext uri="{FF2B5EF4-FFF2-40B4-BE49-F238E27FC236}">
                <a16:creationId xmlns:a16="http://schemas.microsoft.com/office/drawing/2014/main" id="{2524213A-90EC-2102-8FEC-A6DAB761FDE4}"/>
              </a:ext>
            </a:extLst>
          </p:cNvPr>
          <p:cNvSpPr>
            <a:spLocks noGrp="1"/>
          </p:cNvSpPr>
          <p:nvPr>
            <p:ph type="sldNum" sz="quarter" idx="12"/>
          </p:nvPr>
        </p:nvSpPr>
        <p:spPr/>
        <p:txBody>
          <a:bodyPr/>
          <a:lstStyle/>
          <a:p>
            <a:fld id="{81097CE2-82D9-4ED5-9F0C-F9C654B904AA}" type="slidenum">
              <a:rPr lang="en-US" smtClean="0"/>
              <a:t>12</a:t>
            </a:fld>
            <a:endParaRPr lang="en-US" dirty="0"/>
          </a:p>
        </p:txBody>
      </p:sp>
      <p:graphicFrame>
        <p:nvGraphicFramePr>
          <p:cNvPr id="7" name="Table 6">
            <a:extLst>
              <a:ext uri="{FF2B5EF4-FFF2-40B4-BE49-F238E27FC236}">
                <a16:creationId xmlns:a16="http://schemas.microsoft.com/office/drawing/2014/main" id="{06BD0CC5-6F6E-1FE3-29AC-7B4084965389}"/>
              </a:ext>
            </a:extLst>
          </p:cNvPr>
          <p:cNvGraphicFramePr>
            <a:graphicFrameLocks noGrp="1"/>
          </p:cNvGraphicFramePr>
          <p:nvPr>
            <p:extLst>
              <p:ext uri="{D42A27DB-BD31-4B8C-83A1-F6EECF244321}">
                <p14:modId xmlns:p14="http://schemas.microsoft.com/office/powerpoint/2010/main" val="1234632149"/>
              </p:ext>
            </p:extLst>
          </p:nvPr>
        </p:nvGraphicFramePr>
        <p:xfrm>
          <a:off x="710665" y="897466"/>
          <a:ext cx="10770669" cy="5367459"/>
        </p:xfrm>
        <a:graphic>
          <a:graphicData uri="http://schemas.openxmlformats.org/drawingml/2006/table">
            <a:tbl>
              <a:tblPr firstRow="1" bandCol="1">
                <a:tableStyleId>{5C22544A-7EE6-4342-B048-85BDC9FD1C3A}</a:tableStyleId>
              </a:tblPr>
              <a:tblGrid>
                <a:gridCol w="3590223">
                  <a:extLst>
                    <a:ext uri="{9D8B030D-6E8A-4147-A177-3AD203B41FA5}">
                      <a16:colId xmlns:a16="http://schemas.microsoft.com/office/drawing/2014/main" val="638449165"/>
                    </a:ext>
                  </a:extLst>
                </a:gridCol>
                <a:gridCol w="3590223">
                  <a:extLst>
                    <a:ext uri="{9D8B030D-6E8A-4147-A177-3AD203B41FA5}">
                      <a16:colId xmlns:a16="http://schemas.microsoft.com/office/drawing/2014/main" val="686358280"/>
                    </a:ext>
                  </a:extLst>
                </a:gridCol>
                <a:gridCol w="3590223">
                  <a:extLst>
                    <a:ext uri="{9D8B030D-6E8A-4147-A177-3AD203B41FA5}">
                      <a16:colId xmlns:a16="http://schemas.microsoft.com/office/drawing/2014/main" val="1033727721"/>
                    </a:ext>
                  </a:extLst>
                </a:gridCol>
              </a:tblGrid>
              <a:tr h="759356">
                <a:tc>
                  <a:txBody>
                    <a:bodyPr/>
                    <a:lstStyle/>
                    <a:p>
                      <a:pPr algn="ctr"/>
                      <a:r>
                        <a:rPr lang="en-US" sz="2400" dirty="0" err="1">
                          <a:latin typeface="Arial" panose="020B0604020202020204" pitchFamily="34" charset="0"/>
                        </a:rPr>
                        <a:t>Vấn</a:t>
                      </a:r>
                      <a:r>
                        <a:rPr lang="en-US" sz="2400" dirty="0">
                          <a:latin typeface="Arial" panose="020B0604020202020204" pitchFamily="34" charset="0"/>
                        </a:rPr>
                        <a:t> </a:t>
                      </a:r>
                      <a:r>
                        <a:rPr lang="en-US" sz="2400" dirty="0" err="1"/>
                        <a:t>đề</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err="1">
                          <a:latin typeface="Arial" panose="020B0604020202020204" pitchFamily="34" charset="0"/>
                        </a:rPr>
                        <a:t>Cách</a:t>
                      </a:r>
                      <a:r>
                        <a:rPr lang="en-US" sz="2400" dirty="0">
                          <a:latin typeface="Arial" panose="020B0604020202020204" pitchFamily="34" charset="0"/>
                        </a:rPr>
                        <a:t> </a:t>
                      </a:r>
                      <a:r>
                        <a:rPr lang="en-US" sz="2400" dirty="0" err="1"/>
                        <a:t>khắc</a:t>
                      </a:r>
                      <a:r>
                        <a:rPr lang="en-US" sz="2400" dirty="0"/>
                        <a:t> </a:t>
                      </a:r>
                      <a:r>
                        <a:rPr lang="en-US" sz="2400" dirty="0" err="1"/>
                        <a:t>phục</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err="1">
                          <a:latin typeface="Arial" panose="020B0604020202020204" pitchFamily="34" charset="0"/>
                        </a:rPr>
                        <a:t>Cách</a:t>
                      </a:r>
                      <a:r>
                        <a:rPr lang="en-US" sz="2400" dirty="0">
                          <a:latin typeface="Arial" panose="020B0604020202020204" pitchFamily="34" charset="0"/>
                        </a:rPr>
                        <a:t> </a:t>
                      </a:r>
                      <a:r>
                        <a:rPr lang="en-US" sz="2400" dirty="0" err="1"/>
                        <a:t>phòng</a:t>
                      </a:r>
                      <a:r>
                        <a:rPr lang="en-US" sz="2400" dirty="0"/>
                        <a:t> </a:t>
                      </a:r>
                      <a:r>
                        <a:rPr lang="en-US" sz="2400" dirty="0" err="1"/>
                        <a:t>tránh</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65108320"/>
                  </a:ext>
                </a:extLst>
              </a:tr>
              <a:tr h="475252">
                <a:tc rowSpan="2">
                  <a:txBody>
                    <a:bodyPr/>
                    <a:lstStyle/>
                    <a:p>
                      <a:pPr algn="ctr"/>
                      <a:r>
                        <a:rPr lang="en-US" sz="1400" dirty="0" err="1">
                          <a:latin typeface="Arial" panose="020B0604020202020204" pitchFamily="34" charset="0"/>
                          <a:cs typeface="Arial" panose="020B0604020202020204" pitchFamily="34" charset="0"/>
                        </a:rPr>
                        <a:t>Lỗi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với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tín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hiệu</a:t>
                      </a:r>
                      <a:r>
                        <a:rPr lang="en-US" sz="1400" dirty="0">
                          <a:latin typeface="Arial" panose="020B0604020202020204" pitchFamily="34" charset="0"/>
                          <a:cs typeface="Arial" panose="020B0604020202020204" pitchFamily="34" charset="0"/>
                        </a:rPr>
                        <a:t> I2C </a:t>
                      </a:r>
                      <a:r>
                        <a:rPr lang="en-US" sz="1400" dirty="0" err="1">
                          <a:latin typeface="Arial" panose="020B0604020202020204" pitchFamily="34" charset="0"/>
                          <a:cs typeface="Arial" panose="020B0604020202020204" pitchFamily="34" charset="0"/>
                        </a:rPr>
                        <a:t>trên</a:t>
                      </a:r>
                      <a:r>
                        <a:rPr lang="en-US" sz="1400" dirty="0">
                          <a:latin typeface="Arial" panose="020B0604020202020204" pitchFamily="34" charset="0"/>
                          <a:cs typeface="Arial" panose="020B0604020202020204" pitchFamily="34" charset="0"/>
                        </a:rPr>
                        <a:t> testbench </a:t>
                      </a:r>
                      <a:r>
                        <a:rPr lang="en-US" sz="1400" dirty="0" err="1">
                          <a:latin typeface="Arial" panose="020B0604020202020204" pitchFamily="34" charset="0"/>
                          <a:cs typeface="Arial" panose="020B0604020202020204" pitchFamily="34" charset="0"/>
                        </a:rPr>
                        <a:t>và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cả</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trên</a:t>
                      </a:r>
                      <a:r>
                        <a:rPr lang="en-US" sz="1400" dirty="0">
                          <a:latin typeface="Arial" panose="020B0604020202020204" pitchFamily="34" charset="0"/>
                          <a:cs typeface="Arial" panose="020B0604020202020204" pitchFamily="34" charset="0"/>
                        </a:rPr>
                        <a:t> board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latin typeface="Arial" panose="020B0604020202020204" pitchFamily="34" charset="0"/>
                          <a:cs typeface="Arial" panose="020B0604020202020204" pitchFamily="34" charset="0"/>
                        </a:rPr>
                        <a:t>Debug </a:t>
                      </a:r>
                      <a:r>
                        <a:rPr lang="en-US" sz="1400" dirty="0" err="1">
                          <a:latin typeface="Arial" panose="020B0604020202020204" pitchFamily="34" charset="0"/>
                          <a:cs typeface="Arial" panose="020B0604020202020204" pitchFamily="34" charset="0"/>
                        </a:rPr>
                        <a:t>trực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tiếp</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trên</a:t>
                      </a:r>
                      <a:r>
                        <a:rPr lang="en-US" sz="1400" dirty="0">
                          <a:latin typeface="Arial" panose="020B0604020202020204" pitchFamily="34" charset="0"/>
                          <a:cs typeface="Arial" panose="020B0604020202020204" pitchFamily="34" charset="0"/>
                        </a:rPr>
                        <a:t> board để </a:t>
                      </a:r>
                      <a:r>
                        <a:rPr lang="en-US" sz="1400" dirty="0" err="1">
                          <a:latin typeface="Arial" panose="020B0604020202020204" pitchFamily="34" charset="0"/>
                          <a:cs typeface="Arial" panose="020B0604020202020204" pitchFamily="34" charset="0"/>
                        </a:rPr>
                        <a:t>tìm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lỗi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sai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khả</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vì</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sát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với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cả</a:t>
                      </a:r>
                      <a:r>
                        <a:rPr lang="en-US" sz="1400" dirty="0">
                          <a:latin typeface="Arial" panose="020B0604020202020204" pitchFamily="34" charset="0"/>
                          <a:cs typeface="Arial" panose="020B0604020202020204" pitchFamily="34" charset="0"/>
                        </a:rPr>
                        <a:t> 2 </a:t>
                      </a:r>
                      <a:r>
                        <a:rPr lang="en-US" sz="1400" dirty="0" err="1">
                          <a:latin typeface="Arial" panose="020B0604020202020204" pitchFamily="34" charset="0"/>
                          <a:cs typeface="Arial" panose="020B0604020202020204" pitchFamily="34" charset="0"/>
                        </a:rPr>
                        <a:t>phần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phần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cứng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phần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mềm</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1400" dirty="0" err="1">
                          <a:latin typeface="Arial" panose="020B0604020202020204" pitchFamily="34" charset="0"/>
                          <a:cs typeface="Arial" panose="020B0604020202020204" pitchFamily="34" charset="0"/>
                        </a:rPr>
                        <a:t>Dành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thời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gian</a:t>
                      </a:r>
                      <a:r>
                        <a:rPr lang="en-US" sz="1400" dirty="0">
                          <a:latin typeface="Arial" panose="020B0604020202020204" pitchFamily="34" charset="0"/>
                          <a:cs typeface="Arial" panose="020B0604020202020204" pitchFamily="34" charset="0"/>
                        </a:rPr>
                        <a:t> debug </a:t>
                      </a:r>
                      <a:r>
                        <a:rPr lang="en-US" sz="1400" dirty="0" err="1">
                          <a:latin typeface="Arial" panose="020B0604020202020204" pitchFamily="34" charset="0"/>
                          <a:cs typeface="Arial" panose="020B0604020202020204" pitchFamily="34" charset="0"/>
                        </a:rPr>
                        <a:t>tín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hiệu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kỹ</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hơn</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1107730"/>
                  </a:ext>
                </a:extLst>
              </a:tr>
              <a:tr h="475252">
                <a:tc vMerge="1">
                  <a:txBody>
                    <a:bodyPr/>
                    <a:lstStyle/>
                    <a:p>
                      <a:endParaRPr lang="en-US"/>
                    </a:p>
                  </a:txBody>
                  <a:tcPr/>
                </a:tc>
                <a:tc>
                  <a:txBody>
                    <a:bodyPr/>
                    <a:lstStyle/>
                    <a:p>
                      <a:pPr algn="ctr"/>
                      <a:r>
                        <a:rPr lang="en-US" sz="1400" dirty="0" err="1">
                          <a:latin typeface="Arial" panose="020B0604020202020204" pitchFamily="34" charset="0"/>
                          <a:cs typeface="Arial" panose="020B0604020202020204" pitchFamily="34" charset="0"/>
                        </a:rPr>
                        <a:t>Sửa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lỗi</a:t>
                      </a:r>
                      <a:r>
                        <a:rPr lang="en-US" sz="1400" dirty="0">
                          <a:latin typeface="Arial" panose="020B0604020202020204" pitchFamily="34" charset="0"/>
                          <a:cs typeface="Arial" panose="020B0604020202020204" pitchFamily="34" charset="0"/>
                        </a:rPr>
                        <a:t> lại </a:t>
                      </a:r>
                      <a:r>
                        <a:rPr lang="en-US" sz="1400" dirty="0" err="1">
                          <a:latin typeface="Arial" panose="020B0604020202020204" pitchFamily="34" charset="0"/>
                          <a:cs typeface="Arial" panose="020B0604020202020204" pitchFamily="34" charset="0"/>
                        </a:rPr>
                        <a:t>trên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mỗi</a:t>
                      </a:r>
                      <a:r>
                        <a:rPr lang="en-US" sz="1400" dirty="0">
                          <a:latin typeface="Arial" panose="020B0604020202020204" pitchFamily="34" charset="0"/>
                          <a:cs typeface="Arial" panose="020B0604020202020204" pitchFamily="34" charset="0"/>
                        </a:rPr>
                        <a:t> testbench </a:t>
                      </a:r>
                      <a:r>
                        <a:rPr lang="en-US" sz="1400" dirty="0" err="1">
                          <a:latin typeface="Arial" panose="020B0604020202020204" pitchFamily="34" charset="0"/>
                          <a:cs typeface="Arial" panose="020B0604020202020204" pitchFamily="34" charset="0"/>
                        </a:rPr>
                        <a:t>và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đưa</a:t>
                      </a:r>
                      <a:r>
                        <a:rPr lang="en-US" sz="1400" dirty="0">
                          <a:latin typeface="Arial" panose="020B0604020202020204" pitchFamily="34" charset="0"/>
                          <a:cs typeface="Arial" panose="020B0604020202020204" pitchFamily="34" charset="0"/>
                        </a:rPr>
                        <a:t> lại </a:t>
                      </a:r>
                      <a:r>
                        <a:rPr lang="en-US" sz="1400" dirty="0" err="1">
                          <a:latin typeface="Arial" panose="020B0604020202020204" pitchFamily="34" charset="0"/>
                          <a:cs typeface="Arial" panose="020B0604020202020204" pitchFamily="34" charset="0"/>
                        </a:rPr>
                        <a:t>xuống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mạch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thật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lâu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rườm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tốn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nhiều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thời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gian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mà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hiệu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quả</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thấp</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3800070856"/>
                  </a:ext>
                </a:extLst>
              </a:tr>
              <a:tr h="950503">
                <a:tc>
                  <a:txBody>
                    <a:bodyPr/>
                    <a:lstStyle/>
                    <a:p>
                      <a:pPr algn="ctr"/>
                      <a:r>
                        <a:rPr lang="en-US" sz="1400" dirty="0" err="1">
                          <a:latin typeface="Arial" panose="020B0604020202020204" pitchFamily="34" charset="0"/>
                          <a:cs typeface="Arial" panose="020B0604020202020204" pitchFamily="34" charset="0"/>
                        </a:rPr>
                        <a:t>Chưa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kiểm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soát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được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hết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chức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năng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cảm</a:t>
                      </a:r>
                      <a:r>
                        <a:rPr lang="en-US" sz="1400" dirty="0">
                          <a:latin typeface="Arial" panose="020B0604020202020204" pitchFamily="34" charset="0"/>
                          <a:cs typeface="Arial" panose="020B0604020202020204" pitchFamily="34" charset="0"/>
                        </a:rPr>
                        <a:t> biến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latin typeface="Arial" panose="020B0604020202020204" pitchFamily="34" charset="0"/>
                          <a:cs typeface="Arial" panose="020B0604020202020204" pitchFamily="34" charset="0"/>
                        </a:rPr>
                        <a:t>Phân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tích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tài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liệu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thật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kỹ</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latin typeface="Arial" panose="020B0604020202020204" pitchFamily="34" charset="0"/>
                          <a:cs typeface="Arial" panose="020B0604020202020204" pitchFamily="34" charset="0"/>
                        </a:rPr>
                        <a:t>Tìm </a:t>
                      </a:r>
                      <a:r>
                        <a:rPr lang="en-US" sz="1400" dirty="0" err="1">
                          <a:latin typeface="Arial" panose="020B0604020202020204" pitchFamily="34" charset="0"/>
                          <a:cs typeface="Arial" panose="020B0604020202020204" pitchFamily="34" charset="0"/>
                        </a:rPr>
                        <a:t>hiểu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tài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liệu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trước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thực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hiện</a:t>
                      </a:r>
                      <a:r>
                        <a:rPr lang="en-US" sz="1400" dirty="0">
                          <a:latin typeface="Arial" panose="020B0604020202020204" pitchFamily="34" charset="0"/>
                          <a:cs typeface="Arial" panose="020B0604020202020204" pitchFamily="34" charset="0"/>
                        </a:rPr>
                        <a:t> 1 Project </a:t>
                      </a:r>
                      <a:r>
                        <a:rPr lang="en-US" sz="1400" dirty="0" err="1">
                          <a:latin typeface="Arial" panose="020B0604020202020204" pitchFamily="34" charset="0"/>
                          <a:cs typeface="Arial" panose="020B0604020202020204" pitchFamily="34" charset="0"/>
                        </a:rPr>
                        <a:t>nào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đó</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61102586"/>
                  </a:ext>
                </a:extLst>
              </a:tr>
              <a:tr h="475252">
                <a:tc rowSpan="3">
                  <a:txBody>
                    <a:bodyPr/>
                    <a:lstStyle/>
                    <a:p>
                      <a:pPr algn="ctr"/>
                      <a:r>
                        <a:rPr lang="en-US" sz="1400" dirty="0" err="1">
                          <a:latin typeface="Arial" panose="020B0604020202020204" pitchFamily="34" charset="0"/>
                          <a:cs typeface="Arial" panose="020B0604020202020204" pitchFamily="34" charset="0"/>
                        </a:rPr>
                        <a:t>Xử</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lý</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số</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thập</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phân</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latin typeface="Arial" panose="020B0604020202020204" pitchFamily="34" charset="0"/>
                          <a:cs typeface="Arial" panose="020B0604020202020204" pitchFamily="34" charset="0"/>
                        </a:rPr>
                        <a:t>Đưa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số</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nhân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với</a:t>
                      </a:r>
                      <a:r>
                        <a:rPr lang="en-US" sz="1400" dirty="0">
                          <a:latin typeface="Arial" panose="020B0604020202020204" pitchFamily="34" charset="0"/>
                          <a:cs typeface="Arial" panose="020B0604020202020204" pitchFamily="34" charset="0"/>
                        </a:rPr>
                        <a:t> 100 </a:t>
                      </a:r>
                      <a:r>
                        <a:rPr lang="en-US" sz="1400" dirty="0" err="1">
                          <a:latin typeface="Arial" panose="020B0604020202020204" pitchFamily="34" charset="0"/>
                          <a:cs typeface="Arial" panose="020B0604020202020204" pitchFamily="34" charset="0"/>
                        </a:rPr>
                        <a:t>rồi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bắt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đầu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toán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như</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số</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nguyên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đặt</a:t>
                      </a:r>
                      <a:r>
                        <a:rPr lang="en-US" sz="1400" dirty="0">
                          <a:latin typeface="Arial" panose="020B0604020202020204" pitchFamily="34" charset="0"/>
                          <a:cs typeface="Arial" panose="020B0604020202020204" pitchFamily="34" charset="0"/>
                        </a:rPr>
                        <a:t> lại </a:t>
                      </a:r>
                      <a:r>
                        <a:rPr lang="en-US" sz="1400" dirty="0" err="1">
                          <a:latin typeface="Arial" panose="020B0604020202020204" pitchFamily="34" charset="0"/>
                          <a:cs typeface="Arial" panose="020B0604020202020204" pitchFamily="34" charset="0"/>
                        </a:rPr>
                        <a:t>hiển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thị</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dạng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dấu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chấm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phẩy</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toán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ít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hợp</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với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xử</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lý</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trên</a:t>
                      </a:r>
                      <a:r>
                        <a:rPr lang="en-US" sz="1400" dirty="0">
                          <a:latin typeface="Arial" panose="020B0604020202020204" pitchFamily="34" charset="0"/>
                          <a:cs typeface="Arial" panose="020B0604020202020204" pitchFamily="34" charset="0"/>
                        </a:rPr>
                        <a:t> FPGA)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3">
                  <a:txBody>
                    <a:bodyPr/>
                    <a:lstStyle/>
                    <a:p>
                      <a:pPr algn="ctr"/>
                      <a:r>
                        <a:rPr lang="en-US" sz="1400" dirty="0" err="1">
                          <a:latin typeface="Arial" panose="020B0604020202020204" pitchFamily="34" charset="0"/>
                          <a:cs typeface="Arial" panose="020B0604020202020204" pitchFamily="34" charset="0"/>
                        </a:rPr>
                        <a:t>Có</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thể</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làm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như</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bên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cách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khắc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phục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hoặc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làm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một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bộ</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xử</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lý</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dấu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thập</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phân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riêng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biệt</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04059999"/>
                  </a:ext>
                </a:extLst>
              </a:tr>
              <a:tr h="259080">
                <a:tc vMerge="1">
                  <a:txBody>
                    <a:bodyPr/>
                    <a:lstStyle/>
                    <a:p>
                      <a:endParaRPr lang="en-US"/>
                    </a:p>
                  </a:txBody>
                  <a:tcPr/>
                </a:tc>
                <a:tc>
                  <a:txBody>
                    <a:bodyPr/>
                    <a:lstStyle/>
                    <a:p>
                      <a:pPr algn="ctr"/>
                      <a:r>
                        <a:rPr lang="en-US" sz="1400" dirty="0" err="1">
                          <a:latin typeface="Arial" panose="020B0604020202020204" pitchFamily="34" charset="0"/>
                          <a:cs typeface="Arial" panose="020B0604020202020204" pitchFamily="34" charset="0"/>
                        </a:rPr>
                        <a:t>Thiết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kế</a:t>
                      </a:r>
                      <a:r>
                        <a:rPr lang="en-US" sz="1400" dirty="0">
                          <a:latin typeface="Arial" panose="020B0604020202020204" pitchFamily="34" charset="0"/>
                          <a:cs typeface="Arial" panose="020B0604020202020204" pitchFamily="34" charset="0"/>
                        </a:rPr>
                        <a:t> module </a:t>
                      </a:r>
                      <a:r>
                        <a:rPr lang="en-US" sz="1400" dirty="0" err="1">
                          <a:latin typeface="Arial" panose="020B0604020202020204" pitchFamily="34" charset="0"/>
                          <a:cs typeface="Arial" panose="020B0604020202020204" pitchFamily="34" charset="0"/>
                        </a:rPr>
                        <a:t>bộ</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thập</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phân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riêng</a:t>
                      </a:r>
                      <a:r>
                        <a:rPr lang="en-US" sz="1400" dirty="0">
                          <a:latin typeface="Arial" panose="020B0604020202020204" pitchFamily="34" charset="0"/>
                          <a:cs typeface="Arial" panose="020B0604020202020204" pitchFamily="34" charset="0"/>
                        </a:rPr>
                        <a:t>(</a:t>
                      </a:r>
                      <a:r>
                        <a:rPr lang="en-US" sz="1400" dirty="0" err="1">
                          <a:latin typeface="Arial" panose="020B0604020202020204" pitchFamily="34" charset="0"/>
                          <a:cs typeface="Arial" panose="020B0604020202020204" pitchFamily="34" charset="0"/>
                        </a:rPr>
                        <a:t>hơi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rườm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tốn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tài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nguyên</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2868373836"/>
                  </a:ext>
                </a:extLst>
              </a:tr>
              <a:tr h="259080">
                <a:tc vMerge="1">
                  <a:txBody>
                    <a:bodyPr/>
                    <a:lstStyle/>
                    <a:p>
                      <a:endParaRPr lang="en-US"/>
                    </a:p>
                  </a:txBody>
                  <a:tcPr/>
                </a:tc>
                <a:tc>
                  <a:txBody>
                    <a:bodyPr/>
                    <a:lstStyle/>
                    <a:p>
                      <a:pPr algn="ctr"/>
                      <a:r>
                        <a:rPr lang="en-US" sz="1400" dirty="0" err="1">
                          <a:latin typeface="Arial" panose="020B0604020202020204" pitchFamily="34" charset="0"/>
                          <a:cs typeface="Arial" panose="020B0604020202020204" pitchFamily="34" charset="0"/>
                        </a:rPr>
                        <a:t>Gọi</a:t>
                      </a:r>
                      <a:r>
                        <a:rPr lang="en-US" sz="1400" dirty="0">
                          <a:latin typeface="Arial" panose="020B0604020202020204" pitchFamily="34" charset="0"/>
                          <a:cs typeface="Arial" panose="020B0604020202020204" pitchFamily="34" charset="0"/>
                        </a:rPr>
                        <a:t> IP </a:t>
                      </a:r>
                      <a:r>
                        <a:rPr lang="en-US" sz="1400" dirty="0" err="1">
                          <a:latin typeface="Arial" panose="020B0604020202020204" pitchFamily="34" charset="0"/>
                          <a:cs typeface="Arial" panose="020B0604020202020204" pitchFamily="34" charset="0"/>
                        </a:rPr>
                        <a:t>tính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thập</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phân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đơn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giản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hơn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nhưng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đề</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bài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không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yêu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cầu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có</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kết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quả</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xác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đến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mức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cần</a:t>
                      </a:r>
                      <a:r>
                        <a:rPr lang="en-US" sz="1400" dirty="0">
                          <a:latin typeface="Arial" panose="020B0604020202020204" pitchFamily="34" charset="0"/>
                          <a:cs typeface="Arial" panose="020B0604020202020204" pitchFamily="34" charset="0"/>
                        </a:rPr>
                        <a:t> 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3894975574"/>
                  </a:ext>
                </a:extLst>
              </a:tr>
            </a:tbl>
          </a:graphicData>
        </a:graphic>
      </p:graphicFrame>
    </p:spTree>
    <p:extLst>
      <p:ext uri="{BB962C8B-B14F-4D97-AF65-F5344CB8AC3E}">
        <p14:creationId xmlns:p14="http://schemas.microsoft.com/office/powerpoint/2010/main" val="1463565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3A4D4A-23D6-8D65-809F-B64D7C93B6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7DD9B9-80F3-8048-436C-0026E165F1A6}"/>
              </a:ext>
            </a:extLst>
          </p:cNvPr>
          <p:cNvSpPr>
            <a:spLocks noGrp="1"/>
          </p:cNvSpPr>
          <p:nvPr>
            <p:ph type="title"/>
          </p:nvPr>
        </p:nvSpPr>
        <p:spPr>
          <a:xfrm>
            <a:off x="121157" y="255405"/>
            <a:ext cx="10746867" cy="487546"/>
          </a:xfrm>
        </p:spPr>
        <p:txBody>
          <a:bodyPr>
            <a:normAutofit fontScale="90000"/>
          </a:bodyPr>
          <a:lstStyle/>
          <a:p>
            <a:r>
              <a:rPr lang="en-US" sz="3200" b="1" dirty="0"/>
              <a:t>2.3 Hiển </a:t>
            </a:r>
            <a:r>
              <a:rPr lang="en-US" sz="3200" b="1" dirty="0" err="1"/>
              <a:t>thị</a:t>
            </a:r>
            <a:r>
              <a:rPr lang="en-US" sz="3200" b="1" dirty="0"/>
              <a:t> </a:t>
            </a:r>
            <a:r>
              <a:rPr lang="en-US" sz="3200" b="1" dirty="0" err="1"/>
              <a:t>góc</a:t>
            </a:r>
            <a:r>
              <a:rPr lang="en-US" sz="3200" b="1" dirty="0"/>
              <a:t> </a:t>
            </a:r>
            <a:r>
              <a:rPr lang="en-US" sz="3200" b="1" dirty="0" err="1"/>
              <a:t>xoay</a:t>
            </a:r>
            <a:r>
              <a:rPr lang="en-US" sz="3200" b="1" dirty="0"/>
              <a:t> </a:t>
            </a:r>
            <a:r>
              <a:rPr lang="en-US" sz="3200" b="1" dirty="0" err="1"/>
              <a:t>với</a:t>
            </a:r>
            <a:r>
              <a:rPr lang="en-US" sz="3200" b="1" dirty="0"/>
              <a:t> </a:t>
            </a:r>
            <a:r>
              <a:rPr lang="en-US" sz="3200" b="1" dirty="0" err="1"/>
              <a:t>cảm</a:t>
            </a:r>
            <a:r>
              <a:rPr lang="en-US" sz="3200" b="1" dirty="0"/>
              <a:t> biến ADXL362 </a:t>
            </a:r>
            <a:r>
              <a:rPr lang="en-US" sz="3200" b="1" dirty="0" err="1"/>
              <a:t>với</a:t>
            </a:r>
            <a:r>
              <a:rPr lang="en-US" sz="3200" b="1" dirty="0"/>
              <a:t> </a:t>
            </a:r>
            <a:r>
              <a:rPr lang="en-US" sz="3200" b="1" dirty="0" err="1"/>
              <a:t>giao</a:t>
            </a:r>
            <a:r>
              <a:rPr lang="en-US" sz="3200" b="1" dirty="0"/>
              <a:t> </a:t>
            </a:r>
            <a:r>
              <a:rPr lang="en-US" sz="3200" b="1" dirty="0" err="1"/>
              <a:t>thức</a:t>
            </a:r>
            <a:r>
              <a:rPr lang="en-US" sz="3200" b="1" dirty="0"/>
              <a:t> SPI</a:t>
            </a:r>
          </a:p>
        </p:txBody>
      </p:sp>
      <p:sp>
        <p:nvSpPr>
          <p:cNvPr id="6" name="Date Placeholder 5">
            <a:extLst>
              <a:ext uri="{FF2B5EF4-FFF2-40B4-BE49-F238E27FC236}">
                <a16:creationId xmlns:a16="http://schemas.microsoft.com/office/drawing/2014/main" id="{0E65D8EB-8CDC-8DB9-C9C7-FD4F7EE9BA9D}"/>
              </a:ext>
            </a:extLst>
          </p:cNvPr>
          <p:cNvSpPr>
            <a:spLocks noGrp="1"/>
          </p:cNvSpPr>
          <p:nvPr>
            <p:ph type="dt" sz="half" idx="10"/>
          </p:nvPr>
        </p:nvSpPr>
        <p:spPr/>
        <p:txBody>
          <a:bodyPr/>
          <a:lstStyle/>
          <a:p>
            <a:fld id="{875DA4EC-24C5-451B-AA5E-754B72ECECB3}" type="datetime9">
              <a:rPr lang="en-US" smtClean="0"/>
              <a:t>1/30/2026 1:31:25 PM</a:t>
            </a:fld>
            <a:endParaRPr lang="en-US"/>
          </a:p>
        </p:txBody>
      </p:sp>
      <p:sp>
        <p:nvSpPr>
          <p:cNvPr id="8" name="Footer Placeholder 7">
            <a:extLst>
              <a:ext uri="{FF2B5EF4-FFF2-40B4-BE49-F238E27FC236}">
                <a16:creationId xmlns:a16="http://schemas.microsoft.com/office/drawing/2014/main" id="{265CE416-DF74-6B4F-E0E8-4EA5F606591A}"/>
              </a:ext>
            </a:extLst>
          </p:cNvPr>
          <p:cNvSpPr>
            <a:spLocks noGrp="1"/>
          </p:cNvSpPr>
          <p:nvPr>
            <p:ph type="ftr" sz="quarter" idx="11"/>
          </p:nvPr>
        </p:nvSpPr>
        <p:spPr/>
        <p:txBody>
          <a:bodyPr/>
          <a:lstStyle/>
          <a:p>
            <a:r>
              <a:rPr lang="en-US"/>
              <a:t>Nguyễn Thành Đạt</a:t>
            </a:r>
            <a:endParaRPr lang="en-US" dirty="0"/>
          </a:p>
        </p:txBody>
      </p:sp>
      <p:sp>
        <p:nvSpPr>
          <p:cNvPr id="9" name="Slide Number Placeholder 8">
            <a:extLst>
              <a:ext uri="{FF2B5EF4-FFF2-40B4-BE49-F238E27FC236}">
                <a16:creationId xmlns:a16="http://schemas.microsoft.com/office/drawing/2014/main" id="{84F27E4C-A684-5B4F-0F92-A06D11E58861}"/>
              </a:ext>
            </a:extLst>
          </p:cNvPr>
          <p:cNvSpPr>
            <a:spLocks noGrp="1"/>
          </p:cNvSpPr>
          <p:nvPr>
            <p:ph type="sldNum" sz="quarter" idx="12"/>
          </p:nvPr>
        </p:nvSpPr>
        <p:spPr/>
        <p:txBody>
          <a:bodyPr/>
          <a:lstStyle/>
          <a:p>
            <a:fld id="{81097CE2-82D9-4ED5-9F0C-F9C654B904AA}" type="slidenum">
              <a:rPr lang="en-US" smtClean="0"/>
              <a:t>13</a:t>
            </a:fld>
            <a:endParaRPr lang="en-US" dirty="0"/>
          </a:p>
        </p:txBody>
      </p:sp>
      <p:sp>
        <p:nvSpPr>
          <p:cNvPr id="20" name="TextBox 19">
            <a:extLst>
              <a:ext uri="{FF2B5EF4-FFF2-40B4-BE49-F238E27FC236}">
                <a16:creationId xmlns:a16="http://schemas.microsoft.com/office/drawing/2014/main" id="{A4A27386-0E46-DCA0-3D3E-94953E1EAF23}"/>
              </a:ext>
            </a:extLst>
          </p:cNvPr>
          <p:cNvSpPr txBox="1"/>
          <p:nvPr/>
        </p:nvSpPr>
        <p:spPr>
          <a:xfrm>
            <a:off x="435769" y="1390561"/>
            <a:ext cx="4002881" cy="1754326"/>
          </a:xfrm>
          <a:prstGeom prst="rect">
            <a:avLst/>
          </a:prstGeom>
          <a:noFill/>
        </p:spPr>
        <p:txBody>
          <a:bodyPr wrap="square">
            <a:spAutoFit/>
          </a:bodyPr>
          <a:lstStyle/>
          <a:p>
            <a:pPr>
              <a:buNone/>
            </a:pPr>
            <a:r>
              <a:rPr lang="vi-VN" b="1" dirty="0">
                <a:latin typeface="Calibri" panose="020F0502020204030204" pitchFamily="34" charset="0"/>
                <a:ea typeface="Calibri" panose="020F0502020204030204" pitchFamily="34" charset="0"/>
                <a:cs typeface="Calibri" panose="020F0502020204030204" pitchFamily="34" charset="0"/>
              </a:rPr>
              <a:t>Bảng LUT (Look-Up Table):</a:t>
            </a:r>
            <a:br>
              <a:rPr lang="vi-VN" dirty="0">
                <a:latin typeface="Calibri" panose="020F0502020204030204" pitchFamily="34" charset="0"/>
                <a:ea typeface="Calibri" panose="020F0502020204030204" pitchFamily="34" charset="0"/>
                <a:cs typeface="Calibri" panose="020F0502020204030204" pitchFamily="34" charset="0"/>
              </a:rPr>
            </a:br>
            <a:r>
              <a:rPr lang="vi-VN" dirty="0">
                <a:latin typeface="Calibri" panose="020F0502020204030204" pitchFamily="34" charset="0"/>
                <a:ea typeface="Calibri" panose="020F0502020204030204" pitchFamily="34" charset="0"/>
                <a:cs typeface="Calibri" panose="020F0502020204030204" pitchFamily="34" charset="0"/>
              </a:rPr>
              <a:t>LUT là bảng tra dùng trong FPGA để </a:t>
            </a:r>
            <a:r>
              <a:rPr lang="vi-VN" b="1" dirty="0">
                <a:latin typeface="Calibri" panose="020F0502020204030204" pitchFamily="34" charset="0"/>
                <a:ea typeface="Calibri" panose="020F0502020204030204" pitchFamily="34" charset="0"/>
                <a:cs typeface="Calibri" panose="020F0502020204030204" pitchFamily="34" charset="0"/>
              </a:rPr>
              <a:t>thực hiện logic tổ hợp</a:t>
            </a:r>
            <a:r>
              <a:rPr lang="vi-VN" dirty="0">
                <a:latin typeface="Calibri" panose="020F0502020204030204" pitchFamily="34" charset="0"/>
                <a:ea typeface="Calibri" panose="020F0502020204030204" pitchFamily="34" charset="0"/>
                <a:cs typeface="Calibri" panose="020F0502020204030204" pitchFamily="34" charset="0"/>
              </a:rPr>
              <a:t> bằng cách ánh xạ</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tra</a:t>
            </a:r>
            <a:r>
              <a:rPr lang="en-US" dirty="0">
                <a:latin typeface="Calibri" panose="020F0502020204030204" pitchFamily="34" charset="0"/>
                <a:ea typeface="Calibri" panose="020F0502020204030204" pitchFamily="34" charset="0"/>
                <a:cs typeface="Calibri" panose="020F0502020204030204" pitchFamily="34" charset="0"/>
              </a:rPr>
              <a:t> </a:t>
            </a:r>
            <a:r>
              <a:rPr lang="en-US" dirty="0" err="1">
                <a:latin typeface="Calibri" panose="020F0502020204030204" pitchFamily="34" charset="0"/>
                <a:ea typeface="Calibri" panose="020F0502020204030204" pitchFamily="34" charset="0"/>
                <a:cs typeface="Calibri" panose="020F0502020204030204" pitchFamily="34" charset="0"/>
              </a:rPr>
              <a:t>cứu</a:t>
            </a:r>
            <a:r>
              <a:rPr lang="en-US" dirty="0">
                <a:latin typeface="Calibri" panose="020F0502020204030204" pitchFamily="34" charset="0"/>
                <a:ea typeface="Calibri" panose="020F0502020204030204" pitchFamily="34" charset="0"/>
                <a:cs typeface="Calibri" panose="020F0502020204030204" pitchFamily="34" charset="0"/>
              </a:rPr>
              <a:t>)</a:t>
            </a:r>
            <a:r>
              <a:rPr lang="vi-VN" dirty="0">
                <a:latin typeface="Calibri" panose="020F0502020204030204" pitchFamily="34" charset="0"/>
                <a:ea typeface="Calibri" panose="020F0502020204030204" pitchFamily="34" charset="0"/>
                <a:cs typeface="Calibri" panose="020F0502020204030204" pitchFamily="34" charset="0"/>
              </a:rPr>
              <a:t> đầu vào → đầu ra đã định nghĩa sẵn. Mọi cổng logic (AND, OR, XOR…) đều được xây từ LUT.</a:t>
            </a:r>
          </a:p>
        </p:txBody>
      </p:sp>
      <p:pic>
        <p:nvPicPr>
          <p:cNvPr id="3074" name="Picture 2" descr="Overview of Lookup Tables (LUT) in FPGA Design - HardwareBee">
            <a:extLst>
              <a:ext uri="{FF2B5EF4-FFF2-40B4-BE49-F238E27FC236}">
                <a16:creationId xmlns:a16="http://schemas.microsoft.com/office/drawing/2014/main" id="{73D989E4-DACB-0A9E-B266-7B8D59E4E5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769" y="3591699"/>
            <a:ext cx="4986337" cy="240261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2" name="Table 31">
            <a:extLst>
              <a:ext uri="{FF2B5EF4-FFF2-40B4-BE49-F238E27FC236}">
                <a16:creationId xmlns:a16="http://schemas.microsoft.com/office/drawing/2014/main" id="{5C0D808B-AB85-0ECF-E599-497387969AF2}"/>
              </a:ext>
            </a:extLst>
          </p:cNvPr>
          <p:cNvGraphicFramePr>
            <a:graphicFrameLocks noGrp="1"/>
          </p:cNvGraphicFramePr>
          <p:nvPr>
            <p:extLst>
              <p:ext uri="{D42A27DB-BD31-4B8C-83A1-F6EECF244321}">
                <p14:modId xmlns:p14="http://schemas.microsoft.com/office/powerpoint/2010/main" val="1252263322"/>
              </p:ext>
            </p:extLst>
          </p:nvPr>
        </p:nvGraphicFramePr>
        <p:xfrm>
          <a:off x="5766588" y="1133207"/>
          <a:ext cx="5484801" cy="4023360"/>
        </p:xfrm>
        <a:graphic>
          <a:graphicData uri="http://schemas.openxmlformats.org/drawingml/2006/table">
            <a:tbl>
              <a:tblPr bandRow="1">
                <a:tableStyleId>{3C2FFA5D-87B4-456A-9821-1D502468CF0F}</a:tableStyleId>
              </a:tblPr>
              <a:tblGrid>
                <a:gridCol w="1828267">
                  <a:extLst>
                    <a:ext uri="{9D8B030D-6E8A-4147-A177-3AD203B41FA5}">
                      <a16:colId xmlns:a16="http://schemas.microsoft.com/office/drawing/2014/main" val="3875219319"/>
                    </a:ext>
                  </a:extLst>
                </a:gridCol>
                <a:gridCol w="1828267">
                  <a:extLst>
                    <a:ext uri="{9D8B030D-6E8A-4147-A177-3AD203B41FA5}">
                      <a16:colId xmlns:a16="http://schemas.microsoft.com/office/drawing/2014/main" val="3082192353"/>
                    </a:ext>
                  </a:extLst>
                </a:gridCol>
                <a:gridCol w="1828267">
                  <a:extLst>
                    <a:ext uri="{9D8B030D-6E8A-4147-A177-3AD203B41FA5}">
                      <a16:colId xmlns:a16="http://schemas.microsoft.com/office/drawing/2014/main" val="3441364853"/>
                    </a:ext>
                  </a:extLst>
                </a:gridCol>
              </a:tblGrid>
              <a:tr h="273873">
                <a:tc>
                  <a:txBody>
                    <a:bodyPr/>
                    <a:lstStyle/>
                    <a:p>
                      <a:pPr algn="ctr">
                        <a:buNone/>
                      </a:pPr>
                      <a:r>
                        <a:rPr lang="en-US" dirty="0" err="1"/>
                        <a:t>Góc</a:t>
                      </a:r>
                      <a:r>
                        <a:rPr lang="en-US" dirty="0"/>
                        <a:t> (°)</a:t>
                      </a:r>
                    </a:p>
                  </a:txBody>
                  <a:tcPr anchor="ctr">
                    <a:solidFill>
                      <a:srgbClr val="FFFF00">
                        <a:alpha val="40000"/>
                      </a:srgbClr>
                    </a:solidFill>
                  </a:tcPr>
                </a:tc>
                <a:tc>
                  <a:txBody>
                    <a:bodyPr/>
                    <a:lstStyle/>
                    <a:p>
                      <a:pPr algn="ctr">
                        <a:buNone/>
                      </a:pPr>
                      <a:r>
                        <a:rPr lang="en-US" dirty="0" err="1"/>
                        <a:t>Giá</a:t>
                      </a:r>
                      <a:r>
                        <a:rPr lang="en-US" dirty="0"/>
                        <a:t> </a:t>
                      </a:r>
                      <a:r>
                        <a:rPr lang="en-US" dirty="0" err="1"/>
                        <a:t>trị</a:t>
                      </a:r>
                      <a:r>
                        <a:rPr lang="en-US" dirty="0"/>
                        <a:t> </a:t>
                      </a:r>
                      <a:r>
                        <a:rPr lang="en-US" dirty="0" err="1"/>
                        <a:t>thập</a:t>
                      </a:r>
                      <a:r>
                        <a:rPr lang="en-US" dirty="0"/>
                        <a:t> </a:t>
                      </a:r>
                      <a:r>
                        <a:rPr lang="en-US" dirty="0" err="1"/>
                        <a:t>phân</a:t>
                      </a:r>
                      <a:endParaRPr lang="en-US" dirty="0"/>
                    </a:p>
                  </a:txBody>
                  <a:tcPr anchor="ctr">
                    <a:solidFill>
                      <a:srgbClr val="FFFF00">
                        <a:alpha val="40000"/>
                      </a:srgbClr>
                    </a:solidFill>
                  </a:tcPr>
                </a:tc>
                <a:tc>
                  <a:txBody>
                    <a:bodyPr/>
                    <a:lstStyle/>
                    <a:p>
                      <a:pPr algn="ctr">
                        <a:buNone/>
                      </a:pPr>
                      <a:r>
                        <a:rPr lang="en-US" dirty="0" err="1"/>
                        <a:t>Giá</a:t>
                      </a:r>
                      <a:r>
                        <a:rPr lang="en-US" dirty="0"/>
                        <a:t> </a:t>
                      </a:r>
                      <a:r>
                        <a:rPr lang="en-US" dirty="0" err="1"/>
                        <a:t>trị</a:t>
                      </a:r>
                      <a:r>
                        <a:rPr lang="en-US" dirty="0"/>
                        <a:t> </a:t>
                      </a:r>
                      <a:r>
                        <a:rPr lang="en-US" dirty="0" err="1"/>
                        <a:t>nhị</a:t>
                      </a:r>
                      <a:r>
                        <a:rPr lang="en-US" dirty="0"/>
                        <a:t> </a:t>
                      </a:r>
                      <a:r>
                        <a:rPr lang="en-US" dirty="0" err="1"/>
                        <a:t>phân</a:t>
                      </a:r>
                      <a:endParaRPr lang="en-US" dirty="0"/>
                    </a:p>
                  </a:txBody>
                  <a:tcPr anchor="ctr">
                    <a:solidFill>
                      <a:srgbClr val="FFFF00">
                        <a:alpha val="40000"/>
                      </a:srgbClr>
                    </a:solidFill>
                  </a:tcPr>
                </a:tc>
                <a:extLst>
                  <a:ext uri="{0D108BD9-81ED-4DB2-BD59-A6C34878D82A}">
                    <a16:rowId xmlns:a16="http://schemas.microsoft.com/office/drawing/2014/main" val="2373213073"/>
                  </a:ext>
                </a:extLst>
              </a:tr>
              <a:tr h="273873">
                <a:tc>
                  <a:txBody>
                    <a:bodyPr/>
                    <a:lstStyle/>
                    <a:p>
                      <a:pPr algn="ctr">
                        <a:buNone/>
                      </a:pPr>
                      <a:r>
                        <a:rPr lang="en-US" dirty="0"/>
                        <a:t>0°</a:t>
                      </a:r>
                    </a:p>
                  </a:txBody>
                  <a:tcPr anchor="ctr"/>
                </a:tc>
                <a:tc>
                  <a:txBody>
                    <a:bodyPr/>
                    <a:lstStyle/>
                    <a:p>
                      <a:pPr algn="ctr">
                        <a:buNone/>
                      </a:pPr>
                      <a:r>
                        <a:rPr lang="en-US" dirty="0"/>
                        <a:t>0</a:t>
                      </a:r>
                    </a:p>
                  </a:txBody>
                  <a:tcPr anchor="ctr"/>
                </a:tc>
                <a:tc>
                  <a:txBody>
                    <a:bodyPr/>
                    <a:lstStyle/>
                    <a:p>
                      <a:pPr algn="ctr">
                        <a:buNone/>
                      </a:pPr>
                      <a:r>
                        <a:rPr lang="en-US"/>
                        <a:t>00000000000</a:t>
                      </a:r>
                    </a:p>
                  </a:txBody>
                  <a:tcPr anchor="ctr"/>
                </a:tc>
                <a:extLst>
                  <a:ext uri="{0D108BD9-81ED-4DB2-BD59-A6C34878D82A}">
                    <a16:rowId xmlns:a16="http://schemas.microsoft.com/office/drawing/2014/main" val="105649352"/>
                  </a:ext>
                </a:extLst>
              </a:tr>
              <a:tr h="273873">
                <a:tc>
                  <a:txBody>
                    <a:bodyPr/>
                    <a:lstStyle/>
                    <a:p>
                      <a:pPr algn="ctr">
                        <a:buNone/>
                      </a:pPr>
                      <a:r>
                        <a:rPr lang="en-US" dirty="0"/>
                        <a:t>10°</a:t>
                      </a:r>
                    </a:p>
                  </a:txBody>
                  <a:tcPr anchor="ctr"/>
                </a:tc>
                <a:tc>
                  <a:txBody>
                    <a:bodyPr/>
                    <a:lstStyle/>
                    <a:p>
                      <a:pPr algn="ctr">
                        <a:buNone/>
                      </a:pPr>
                      <a:r>
                        <a:rPr lang="en-US" dirty="0"/>
                        <a:t>114</a:t>
                      </a:r>
                    </a:p>
                  </a:txBody>
                  <a:tcPr anchor="ctr"/>
                </a:tc>
                <a:tc>
                  <a:txBody>
                    <a:bodyPr/>
                    <a:lstStyle/>
                    <a:p>
                      <a:pPr algn="ctr">
                        <a:buNone/>
                      </a:pPr>
                      <a:r>
                        <a:rPr lang="en-US"/>
                        <a:t>00001110010</a:t>
                      </a:r>
                    </a:p>
                  </a:txBody>
                  <a:tcPr anchor="ctr"/>
                </a:tc>
                <a:extLst>
                  <a:ext uri="{0D108BD9-81ED-4DB2-BD59-A6C34878D82A}">
                    <a16:rowId xmlns:a16="http://schemas.microsoft.com/office/drawing/2014/main" val="1323295993"/>
                  </a:ext>
                </a:extLst>
              </a:tr>
              <a:tr h="273873">
                <a:tc>
                  <a:txBody>
                    <a:bodyPr/>
                    <a:lstStyle/>
                    <a:p>
                      <a:pPr algn="ctr">
                        <a:buNone/>
                      </a:pPr>
                      <a:r>
                        <a:rPr lang="en-US"/>
                        <a:t>20°</a:t>
                      </a:r>
                    </a:p>
                  </a:txBody>
                  <a:tcPr anchor="ctr"/>
                </a:tc>
                <a:tc>
                  <a:txBody>
                    <a:bodyPr/>
                    <a:lstStyle/>
                    <a:p>
                      <a:pPr algn="ctr">
                        <a:buNone/>
                      </a:pPr>
                      <a:r>
                        <a:rPr lang="en-US" dirty="0"/>
                        <a:t>228</a:t>
                      </a:r>
                    </a:p>
                  </a:txBody>
                  <a:tcPr anchor="ctr"/>
                </a:tc>
                <a:tc>
                  <a:txBody>
                    <a:bodyPr/>
                    <a:lstStyle/>
                    <a:p>
                      <a:pPr algn="ctr">
                        <a:buNone/>
                      </a:pPr>
                      <a:r>
                        <a:rPr lang="en-US" dirty="0"/>
                        <a:t>00011100100</a:t>
                      </a:r>
                    </a:p>
                  </a:txBody>
                  <a:tcPr anchor="ctr"/>
                </a:tc>
                <a:extLst>
                  <a:ext uri="{0D108BD9-81ED-4DB2-BD59-A6C34878D82A}">
                    <a16:rowId xmlns:a16="http://schemas.microsoft.com/office/drawing/2014/main" val="1808647483"/>
                  </a:ext>
                </a:extLst>
              </a:tr>
              <a:tr h="273873">
                <a:tc>
                  <a:txBody>
                    <a:bodyPr/>
                    <a:lstStyle/>
                    <a:p>
                      <a:pPr algn="ctr">
                        <a:buNone/>
                      </a:pPr>
                      <a:r>
                        <a:rPr lang="en-US" dirty="0"/>
                        <a:t>30°</a:t>
                      </a:r>
                    </a:p>
                  </a:txBody>
                  <a:tcPr anchor="ctr"/>
                </a:tc>
                <a:tc>
                  <a:txBody>
                    <a:bodyPr/>
                    <a:lstStyle/>
                    <a:p>
                      <a:pPr algn="ctr">
                        <a:buNone/>
                      </a:pPr>
                      <a:r>
                        <a:rPr lang="en-US" dirty="0"/>
                        <a:t>341</a:t>
                      </a:r>
                    </a:p>
                  </a:txBody>
                  <a:tcPr anchor="ctr"/>
                </a:tc>
                <a:tc>
                  <a:txBody>
                    <a:bodyPr/>
                    <a:lstStyle/>
                    <a:p>
                      <a:pPr algn="ctr">
                        <a:buNone/>
                      </a:pPr>
                      <a:r>
                        <a:rPr lang="en-US" dirty="0"/>
                        <a:t>00101010101</a:t>
                      </a:r>
                    </a:p>
                  </a:txBody>
                  <a:tcPr anchor="ctr"/>
                </a:tc>
                <a:extLst>
                  <a:ext uri="{0D108BD9-81ED-4DB2-BD59-A6C34878D82A}">
                    <a16:rowId xmlns:a16="http://schemas.microsoft.com/office/drawing/2014/main" val="1986074690"/>
                  </a:ext>
                </a:extLst>
              </a:tr>
              <a:tr h="273873">
                <a:tc>
                  <a:txBody>
                    <a:bodyPr/>
                    <a:lstStyle/>
                    <a:p>
                      <a:pPr algn="ctr">
                        <a:buNone/>
                      </a:pPr>
                      <a:r>
                        <a:rPr lang="en-US"/>
                        <a:t>40°</a:t>
                      </a:r>
                    </a:p>
                  </a:txBody>
                  <a:tcPr anchor="ctr"/>
                </a:tc>
                <a:tc>
                  <a:txBody>
                    <a:bodyPr/>
                    <a:lstStyle/>
                    <a:p>
                      <a:pPr algn="ctr">
                        <a:buNone/>
                      </a:pPr>
                      <a:r>
                        <a:rPr lang="en-US" dirty="0"/>
                        <a:t>455</a:t>
                      </a:r>
                    </a:p>
                  </a:txBody>
                  <a:tcPr anchor="ctr"/>
                </a:tc>
                <a:tc>
                  <a:txBody>
                    <a:bodyPr/>
                    <a:lstStyle/>
                    <a:p>
                      <a:pPr algn="ctr">
                        <a:buNone/>
                      </a:pPr>
                      <a:r>
                        <a:rPr lang="en-US" dirty="0"/>
                        <a:t>00111000111</a:t>
                      </a:r>
                    </a:p>
                  </a:txBody>
                  <a:tcPr anchor="ctr"/>
                </a:tc>
                <a:extLst>
                  <a:ext uri="{0D108BD9-81ED-4DB2-BD59-A6C34878D82A}">
                    <a16:rowId xmlns:a16="http://schemas.microsoft.com/office/drawing/2014/main" val="1308253167"/>
                  </a:ext>
                </a:extLst>
              </a:tr>
              <a:tr h="273873">
                <a:tc>
                  <a:txBody>
                    <a:bodyPr/>
                    <a:lstStyle/>
                    <a:p>
                      <a:pPr algn="ctr">
                        <a:buNone/>
                      </a:pPr>
                      <a:r>
                        <a:rPr lang="en-US"/>
                        <a:t>50°</a:t>
                      </a:r>
                    </a:p>
                  </a:txBody>
                  <a:tcPr anchor="ctr"/>
                </a:tc>
                <a:tc>
                  <a:txBody>
                    <a:bodyPr/>
                    <a:lstStyle/>
                    <a:p>
                      <a:pPr algn="ctr">
                        <a:buNone/>
                      </a:pPr>
                      <a:r>
                        <a:rPr lang="en-US" dirty="0"/>
                        <a:t>569</a:t>
                      </a:r>
                    </a:p>
                  </a:txBody>
                  <a:tcPr anchor="ctr"/>
                </a:tc>
                <a:tc>
                  <a:txBody>
                    <a:bodyPr/>
                    <a:lstStyle/>
                    <a:p>
                      <a:pPr algn="ctr">
                        <a:buNone/>
                      </a:pPr>
                      <a:r>
                        <a:rPr lang="en-US" dirty="0"/>
                        <a:t>01000111001</a:t>
                      </a:r>
                    </a:p>
                  </a:txBody>
                  <a:tcPr anchor="ctr"/>
                </a:tc>
                <a:extLst>
                  <a:ext uri="{0D108BD9-81ED-4DB2-BD59-A6C34878D82A}">
                    <a16:rowId xmlns:a16="http://schemas.microsoft.com/office/drawing/2014/main" val="3472805762"/>
                  </a:ext>
                </a:extLst>
              </a:tr>
              <a:tr h="273873">
                <a:tc>
                  <a:txBody>
                    <a:bodyPr/>
                    <a:lstStyle/>
                    <a:p>
                      <a:pPr algn="ctr">
                        <a:buNone/>
                      </a:pPr>
                      <a:r>
                        <a:rPr lang="en-US"/>
                        <a:t>60°</a:t>
                      </a:r>
                    </a:p>
                  </a:txBody>
                  <a:tcPr anchor="ctr"/>
                </a:tc>
                <a:tc>
                  <a:txBody>
                    <a:bodyPr/>
                    <a:lstStyle/>
                    <a:p>
                      <a:pPr algn="ctr">
                        <a:buNone/>
                      </a:pPr>
                      <a:r>
                        <a:rPr lang="en-US" dirty="0"/>
                        <a:t>683</a:t>
                      </a:r>
                    </a:p>
                  </a:txBody>
                  <a:tcPr anchor="ctr"/>
                </a:tc>
                <a:tc>
                  <a:txBody>
                    <a:bodyPr/>
                    <a:lstStyle/>
                    <a:p>
                      <a:pPr algn="ctr">
                        <a:buNone/>
                      </a:pPr>
                      <a:r>
                        <a:rPr lang="en-US" dirty="0"/>
                        <a:t>01010101011</a:t>
                      </a:r>
                    </a:p>
                  </a:txBody>
                  <a:tcPr anchor="ctr"/>
                </a:tc>
                <a:extLst>
                  <a:ext uri="{0D108BD9-81ED-4DB2-BD59-A6C34878D82A}">
                    <a16:rowId xmlns:a16="http://schemas.microsoft.com/office/drawing/2014/main" val="2473240279"/>
                  </a:ext>
                </a:extLst>
              </a:tr>
              <a:tr h="273873">
                <a:tc>
                  <a:txBody>
                    <a:bodyPr/>
                    <a:lstStyle/>
                    <a:p>
                      <a:pPr algn="ctr">
                        <a:buNone/>
                      </a:pPr>
                      <a:r>
                        <a:rPr lang="en-US"/>
                        <a:t>70°</a:t>
                      </a:r>
                    </a:p>
                  </a:txBody>
                  <a:tcPr anchor="ctr"/>
                </a:tc>
                <a:tc>
                  <a:txBody>
                    <a:bodyPr/>
                    <a:lstStyle/>
                    <a:p>
                      <a:pPr algn="ctr">
                        <a:buNone/>
                      </a:pPr>
                      <a:r>
                        <a:rPr lang="en-US"/>
                        <a:t>797</a:t>
                      </a:r>
                    </a:p>
                  </a:txBody>
                  <a:tcPr anchor="ctr"/>
                </a:tc>
                <a:tc>
                  <a:txBody>
                    <a:bodyPr/>
                    <a:lstStyle/>
                    <a:p>
                      <a:pPr algn="ctr">
                        <a:buNone/>
                      </a:pPr>
                      <a:r>
                        <a:rPr lang="en-US" dirty="0"/>
                        <a:t>01100011101</a:t>
                      </a:r>
                    </a:p>
                  </a:txBody>
                  <a:tcPr anchor="ctr"/>
                </a:tc>
                <a:extLst>
                  <a:ext uri="{0D108BD9-81ED-4DB2-BD59-A6C34878D82A}">
                    <a16:rowId xmlns:a16="http://schemas.microsoft.com/office/drawing/2014/main" val="581095065"/>
                  </a:ext>
                </a:extLst>
              </a:tr>
              <a:tr h="273873">
                <a:tc>
                  <a:txBody>
                    <a:bodyPr/>
                    <a:lstStyle/>
                    <a:p>
                      <a:pPr algn="ctr">
                        <a:buNone/>
                      </a:pPr>
                      <a:r>
                        <a:rPr lang="en-US"/>
                        <a:t>80°</a:t>
                      </a:r>
                    </a:p>
                  </a:txBody>
                  <a:tcPr anchor="ctr"/>
                </a:tc>
                <a:tc>
                  <a:txBody>
                    <a:bodyPr/>
                    <a:lstStyle/>
                    <a:p>
                      <a:pPr algn="ctr">
                        <a:buNone/>
                      </a:pPr>
                      <a:r>
                        <a:rPr lang="en-US"/>
                        <a:t>910</a:t>
                      </a:r>
                    </a:p>
                  </a:txBody>
                  <a:tcPr anchor="ctr"/>
                </a:tc>
                <a:tc>
                  <a:txBody>
                    <a:bodyPr/>
                    <a:lstStyle/>
                    <a:p>
                      <a:pPr algn="ctr">
                        <a:buNone/>
                      </a:pPr>
                      <a:r>
                        <a:rPr lang="en-US" dirty="0"/>
                        <a:t>01110001110</a:t>
                      </a:r>
                    </a:p>
                  </a:txBody>
                  <a:tcPr anchor="ctr"/>
                </a:tc>
                <a:extLst>
                  <a:ext uri="{0D108BD9-81ED-4DB2-BD59-A6C34878D82A}">
                    <a16:rowId xmlns:a16="http://schemas.microsoft.com/office/drawing/2014/main" val="3659922584"/>
                  </a:ext>
                </a:extLst>
              </a:tr>
              <a:tr h="273873">
                <a:tc>
                  <a:txBody>
                    <a:bodyPr/>
                    <a:lstStyle/>
                    <a:p>
                      <a:pPr algn="ctr">
                        <a:buNone/>
                      </a:pPr>
                      <a:r>
                        <a:rPr lang="en-US"/>
                        <a:t>90°</a:t>
                      </a:r>
                    </a:p>
                  </a:txBody>
                  <a:tcPr anchor="ctr"/>
                </a:tc>
                <a:tc>
                  <a:txBody>
                    <a:bodyPr/>
                    <a:lstStyle/>
                    <a:p>
                      <a:pPr algn="ctr">
                        <a:buNone/>
                      </a:pPr>
                      <a:r>
                        <a:rPr lang="en-US"/>
                        <a:t>1024</a:t>
                      </a:r>
                    </a:p>
                  </a:txBody>
                  <a:tcPr anchor="ctr"/>
                </a:tc>
                <a:tc>
                  <a:txBody>
                    <a:bodyPr/>
                    <a:lstStyle/>
                    <a:p>
                      <a:pPr algn="ctr">
                        <a:buNone/>
                      </a:pPr>
                      <a:r>
                        <a:rPr lang="en-US" dirty="0"/>
                        <a:t>10000000000</a:t>
                      </a:r>
                    </a:p>
                  </a:txBody>
                  <a:tcPr anchor="ctr"/>
                </a:tc>
                <a:extLst>
                  <a:ext uri="{0D108BD9-81ED-4DB2-BD59-A6C34878D82A}">
                    <a16:rowId xmlns:a16="http://schemas.microsoft.com/office/drawing/2014/main" val="3925205731"/>
                  </a:ext>
                </a:extLst>
              </a:tr>
            </a:tbl>
          </a:graphicData>
        </a:graphic>
      </p:graphicFrame>
    </p:spTree>
    <p:extLst>
      <p:ext uri="{BB962C8B-B14F-4D97-AF65-F5344CB8AC3E}">
        <p14:creationId xmlns:p14="http://schemas.microsoft.com/office/powerpoint/2010/main" val="1934874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6E483E-3929-E681-0D23-8F70F5F0C2BB}"/>
            </a:ext>
          </a:extLst>
        </p:cNvPr>
        <p:cNvGrpSpPr/>
        <p:nvPr/>
      </p:nvGrpSpPr>
      <p:grpSpPr>
        <a:xfrm>
          <a:off x="0" y="0"/>
          <a:ext cx="0" cy="0"/>
          <a:chOff x="0" y="0"/>
          <a:chExt cx="0" cy="0"/>
        </a:xfrm>
      </p:grpSpPr>
      <p:graphicFrame>
        <p:nvGraphicFramePr>
          <p:cNvPr id="11" name="Table 10">
            <a:extLst>
              <a:ext uri="{FF2B5EF4-FFF2-40B4-BE49-F238E27FC236}">
                <a16:creationId xmlns:a16="http://schemas.microsoft.com/office/drawing/2014/main" id="{D6EC77EA-AC72-E76D-4FCD-BC3F35C381D6}"/>
              </a:ext>
            </a:extLst>
          </p:cNvPr>
          <p:cNvGraphicFramePr>
            <a:graphicFrameLocks noGrp="1"/>
          </p:cNvGraphicFramePr>
          <p:nvPr>
            <p:extLst>
              <p:ext uri="{D42A27DB-BD31-4B8C-83A1-F6EECF244321}">
                <p14:modId xmlns:p14="http://schemas.microsoft.com/office/powerpoint/2010/main" val="379671928"/>
              </p:ext>
            </p:extLst>
          </p:nvPr>
        </p:nvGraphicFramePr>
        <p:xfrm>
          <a:off x="342882" y="1610739"/>
          <a:ext cx="11506236" cy="4685286"/>
        </p:xfrm>
        <a:graphic>
          <a:graphicData uri="http://schemas.openxmlformats.org/drawingml/2006/table">
            <a:tbl>
              <a:tblPr firstRow="1" bandRow="1">
                <a:tableStyleId>{5C22544A-7EE6-4342-B048-85BDC9FD1C3A}</a:tableStyleId>
              </a:tblPr>
              <a:tblGrid>
                <a:gridCol w="3835412">
                  <a:extLst>
                    <a:ext uri="{9D8B030D-6E8A-4147-A177-3AD203B41FA5}">
                      <a16:colId xmlns:a16="http://schemas.microsoft.com/office/drawing/2014/main" val="1411971238"/>
                    </a:ext>
                  </a:extLst>
                </a:gridCol>
                <a:gridCol w="4003681">
                  <a:extLst>
                    <a:ext uri="{9D8B030D-6E8A-4147-A177-3AD203B41FA5}">
                      <a16:colId xmlns:a16="http://schemas.microsoft.com/office/drawing/2014/main" val="3223648961"/>
                    </a:ext>
                  </a:extLst>
                </a:gridCol>
                <a:gridCol w="3667143">
                  <a:extLst>
                    <a:ext uri="{9D8B030D-6E8A-4147-A177-3AD203B41FA5}">
                      <a16:colId xmlns:a16="http://schemas.microsoft.com/office/drawing/2014/main" val="1034878174"/>
                    </a:ext>
                  </a:extLst>
                </a:gridCol>
              </a:tblGrid>
              <a:tr h="603737">
                <a:tc>
                  <a:txBody>
                    <a:bodyPr/>
                    <a:lstStyle/>
                    <a:p>
                      <a:pPr algn="ctr"/>
                      <a:r>
                        <a:rPr lang="en-US" sz="2400" dirty="0" err="1">
                          <a:latin typeface="Arial" panose="020B0604020202020204" pitchFamily="34" charset="0"/>
                        </a:rPr>
                        <a:t>Tính</a:t>
                      </a:r>
                      <a:r>
                        <a:rPr lang="en-US" sz="2400" dirty="0">
                          <a:latin typeface="Arial" panose="020B0604020202020204" pitchFamily="34" charset="0"/>
                        </a:rPr>
                        <a:t> </a:t>
                      </a:r>
                      <a:r>
                        <a:rPr lang="en-US" sz="2400" dirty="0" err="1"/>
                        <a:t>năng</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Arial" panose="020B0604020202020204" pitchFamily="34" charset="0"/>
                        </a:rPr>
                        <a:t>Hình ảnh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err="1">
                          <a:latin typeface="Arial" panose="020B0604020202020204" pitchFamily="34" charset="0"/>
                        </a:rPr>
                        <a:t>Đánh</a:t>
                      </a:r>
                      <a:r>
                        <a:rPr lang="en-US" sz="2400" dirty="0">
                          <a:latin typeface="Arial" panose="020B0604020202020204" pitchFamily="34" charset="0"/>
                        </a:rPr>
                        <a:t> </a:t>
                      </a:r>
                      <a:r>
                        <a:rPr lang="en-US" sz="2400" dirty="0"/>
                        <a:t>giá</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51470707"/>
                  </a:ext>
                </a:extLst>
              </a:tr>
              <a:tr h="4081549">
                <a:tc>
                  <a:txBody>
                    <a:bodyPr/>
                    <a:lstStyle/>
                    <a:p>
                      <a:pPr algn="ctr"/>
                      <a:r>
                        <a:rPr lang="en-US" dirty="0">
                          <a:latin typeface="Arial" panose="020B0604020202020204" pitchFamily="34" charset="0"/>
                        </a:rPr>
                        <a:t>Giá </a:t>
                      </a:r>
                      <a:r>
                        <a:rPr lang="en-US" dirty="0" err="1"/>
                        <a:t>trị</a:t>
                      </a:r>
                      <a:r>
                        <a:rPr lang="en-US" dirty="0"/>
                        <a:t> </a:t>
                      </a:r>
                      <a:r>
                        <a:rPr lang="en-US" dirty="0" err="1"/>
                        <a:t>các</a:t>
                      </a:r>
                      <a:r>
                        <a:rPr lang="en-US" dirty="0"/>
                        <a:t> </a:t>
                      </a:r>
                      <a:r>
                        <a:rPr lang="en-US" dirty="0" err="1"/>
                        <a:t>góc</a:t>
                      </a:r>
                      <a:r>
                        <a:rPr lang="en-US" dirty="0"/>
                        <a:t> do </a:t>
                      </a:r>
                      <a:r>
                        <a:rPr lang="en-US" dirty="0" err="1"/>
                        <a:t>cảm</a:t>
                      </a:r>
                      <a:r>
                        <a:rPr lang="en-US" dirty="0"/>
                        <a:t> biến </a:t>
                      </a:r>
                      <a:r>
                        <a:rPr lang="en-US" dirty="0" err="1"/>
                        <a:t>đo</a:t>
                      </a:r>
                      <a:r>
                        <a:rPr lang="en-US" dirty="0"/>
                        <a:t> </a:t>
                      </a:r>
                      <a:r>
                        <a:rPr lang="en-US" dirty="0" err="1"/>
                        <a:t>được</a:t>
                      </a:r>
                      <a:r>
                        <a:rPr lang="en-US" dirty="0"/>
                        <a:t> </a:t>
                      </a:r>
                      <a:r>
                        <a:rPr lang="en-US" dirty="0" err="1"/>
                        <a:t>thay</a:t>
                      </a:r>
                      <a:r>
                        <a:rPr lang="en-US" dirty="0"/>
                        <a:t> </a:t>
                      </a:r>
                      <a:r>
                        <a:rPr lang="en-US" dirty="0" err="1"/>
                        <a:t>đổi</a:t>
                      </a:r>
                      <a:r>
                        <a:rPr lang="en-US" dirty="0"/>
                        <a:t> </a:t>
                      </a:r>
                      <a:r>
                        <a:rPr lang="en-US" dirty="0" err="1"/>
                        <a:t>theo</a:t>
                      </a:r>
                      <a:r>
                        <a:rPr lang="en-US" dirty="0"/>
                        <a:t> </a:t>
                      </a:r>
                      <a:r>
                        <a:rPr lang="en-US" dirty="0" err="1"/>
                        <a:t>góc</a:t>
                      </a:r>
                      <a:r>
                        <a:rPr lang="en-US" dirty="0"/>
                        <a:t> </a:t>
                      </a:r>
                      <a:r>
                        <a:rPr lang="en-US" dirty="0" err="1"/>
                        <a:t>thực</a:t>
                      </a:r>
                      <a:r>
                        <a:rPr lang="en-US" dirty="0"/>
                        <a:t> </a:t>
                      </a:r>
                      <a:r>
                        <a:rPr lang="en-US" dirty="0" err="1"/>
                        <a:t>tế</a:t>
                      </a:r>
                      <a:r>
                        <a:rPr lang="en-US" dirty="0"/>
                        <a:t> </a:t>
                      </a:r>
                      <a:r>
                        <a:rPr lang="en-US" dirty="0" err="1"/>
                        <a:t>mà</a:t>
                      </a:r>
                      <a:r>
                        <a:rPr lang="en-US" dirty="0"/>
                        <a:t> </a:t>
                      </a:r>
                      <a:r>
                        <a:rPr lang="en-US" dirty="0" err="1"/>
                        <a:t>bo</a:t>
                      </a:r>
                      <a:r>
                        <a:rPr lang="en-US" dirty="0"/>
                        <a:t> </a:t>
                      </a:r>
                      <a:r>
                        <a:rPr lang="en-US" dirty="0" err="1"/>
                        <a:t>mạch</a:t>
                      </a:r>
                      <a:r>
                        <a:rPr lang="en-US" dirty="0"/>
                        <a:t> </a:t>
                      </a:r>
                      <a:r>
                        <a:rPr lang="en-US" dirty="0" err="1"/>
                        <a:t>đang</a:t>
                      </a:r>
                      <a:r>
                        <a:rPr lang="en-US" dirty="0"/>
                        <a:t> </a:t>
                      </a:r>
                      <a:r>
                        <a:rPr lang="en-US" dirty="0" err="1"/>
                        <a:t>được</a:t>
                      </a:r>
                      <a:r>
                        <a:rPr lang="en-US" dirty="0"/>
                        <a:t> </a:t>
                      </a:r>
                      <a:r>
                        <a:rPr lang="en-US" dirty="0" err="1"/>
                        <a:t>lật</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latin typeface="Arial" panose="020B0604020202020204" pitchFamily="34" charset="0"/>
                        </a:rPr>
                        <a:t>Giá </a:t>
                      </a:r>
                      <a:r>
                        <a:rPr lang="en-US" sz="1800" dirty="0" err="1"/>
                        <a:t>trị</a:t>
                      </a:r>
                      <a:r>
                        <a:rPr lang="en-US" sz="1800" dirty="0"/>
                        <a:t> </a:t>
                      </a:r>
                      <a:r>
                        <a:rPr lang="en-US" sz="1800" dirty="0" err="1"/>
                        <a:t>hiển</a:t>
                      </a:r>
                      <a:r>
                        <a:rPr lang="en-US" sz="1800" dirty="0"/>
                        <a:t> </a:t>
                      </a:r>
                      <a:r>
                        <a:rPr lang="en-US" sz="1800" dirty="0" err="1"/>
                        <a:t>thị</a:t>
                      </a:r>
                      <a:r>
                        <a:rPr lang="en-US" sz="1800" dirty="0"/>
                        <a:t> </a:t>
                      </a:r>
                      <a:r>
                        <a:rPr lang="en-US" sz="1800" dirty="0" err="1"/>
                        <a:t>phù</a:t>
                      </a:r>
                      <a:r>
                        <a:rPr lang="en-US" sz="1800" dirty="0"/>
                        <a:t> </a:t>
                      </a:r>
                      <a:r>
                        <a:rPr lang="en-US" sz="1800" dirty="0" err="1"/>
                        <a:t>hợp</a:t>
                      </a:r>
                      <a:r>
                        <a:rPr lang="en-US" sz="1800" dirty="0"/>
                        <a:t> </a:t>
                      </a:r>
                      <a:r>
                        <a:rPr lang="en-US" sz="1800" dirty="0" err="1"/>
                        <a:t>với</a:t>
                      </a:r>
                      <a:r>
                        <a:rPr lang="en-US" sz="1800" dirty="0"/>
                        <a:t> </a:t>
                      </a:r>
                      <a:r>
                        <a:rPr lang="en-US" sz="1800" dirty="0" err="1"/>
                        <a:t>những</a:t>
                      </a:r>
                      <a:r>
                        <a:rPr lang="en-US" sz="1800" dirty="0"/>
                        <a:t> </a:t>
                      </a:r>
                      <a:r>
                        <a:rPr lang="en-US" sz="1800" dirty="0" err="1"/>
                        <a:t>góc</a:t>
                      </a:r>
                      <a:r>
                        <a:rPr lang="en-US" sz="1800" dirty="0"/>
                        <a:t> </a:t>
                      </a:r>
                      <a:r>
                        <a:rPr lang="en-US" sz="1800" dirty="0" err="1"/>
                        <a:t>thay</a:t>
                      </a:r>
                      <a:r>
                        <a:rPr lang="en-US" sz="1800" dirty="0"/>
                        <a:t> </a:t>
                      </a:r>
                      <a:r>
                        <a:rPr lang="en-US" sz="1800" dirty="0" err="1"/>
                        <a:t>đổi</a:t>
                      </a:r>
                      <a:r>
                        <a:rPr lang="en-US" sz="1800" dirty="0"/>
                        <a:t> </a:t>
                      </a:r>
                      <a:r>
                        <a:rPr lang="en-US" sz="1800" dirty="0" err="1"/>
                        <a:t>theo</a:t>
                      </a:r>
                      <a:r>
                        <a:rPr lang="en-US" sz="1800" dirty="0"/>
                        <a:t> </a:t>
                      </a:r>
                      <a:r>
                        <a:rPr lang="en-US" sz="1800" dirty="0" err="1"/>
                        <a:t>thời</a:t>
                      </a:r>
                      <a:r>
                        <a:rPr lang="en-US" sz="1800" dirty="0"/>
                        <a:t> </a:t>
                      </a:r>
                      <a:r>
                        <a:rPr lang="en-US" sz="1800" dirty="0" err="1"/>
                        <a:t>gian</a:t>
                      </a:r>
                      <a:r>
                        <a:rPr lang="en-US" sz="1800" dirty="0"/>
                        <a:t> </a:t>
                      </a:r>
                      <a:r>
                        <a:rPr lang="en-US" sz="1800" dirty="0" err="1"/>
                        <a:t>thực</a:t>
                      </a:r>
                      <a:endParaRPr lang="en-US" sz="1800" dirty="0"/>
                    </a:p>
                    <a:p>
                      <a:pPr algn="ct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81611238"/>
                  </a:ext>
                </a:extLst>
              </a:tr>
            </a:tbl>
          </a:graphicData>
        </a:graphic>
      </p:graphicFrame>
      <p:sp>
        <p:nvSpPr>
          <p:cNvPr id="18" name="Rectangle 17">
            <a:extLst>
              <a:ext uri="{FF2B5EF4-FFF2-40B4-BE49-F238E27FC236}">
                <a16:creationId xmlns:a16="http://schemas.microsoft.com/office/drawing/2014/main" id="{51905D77-460A-F846-33C0-1BB9FF225F73}"/>
              </a:ext>
            </a:extLst>
          </p:cNvPr>
          <p:cNvSpPr/>
          <p:nvPr/>
        </p:nvSpPr>
        <p:spPr>
          <a:xfrm>
            <a:off x="972080" y="5177163"/>
            <a:ext cx="2466253" cy="94297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ndParaRPr>
          </a:p>
        </p:txBody>
      </p:sp>
      <p:sp>
        <p:nvSpPr>
          <p:cNvPr id="2" name="Title 1">
            <a:extLst>
              <a:ext uri="{FF2B5EF4-FFF2-40B4-BE49-F238E27FC236}">
                <a16:creationId xmlns:a16="http://schemas.microsoft.com/office/drawing/2014/main" id="{CD3C2093-CFA2-8D62-861B-89ACD26E9F57}"/>
              </a:ext>
            </a:extLst>
          </p:cNvPr>
          <p:cNvSpPr>
            <a:spLocks noGrp="1"/>
          </p:cNvSpPr>
          <p:nvPr>
            <p:ph type="title"/>
          </p:nvPr>
        </p:nvSpPr>
        <p:spPr>
          <a:xfrm>
            <a:off x="121157" y="255405"/>
            <a:ext cx="10746867" cy="487546"/>
          </a:xfrm>
        </p:spPr>
        <p:txBody>
          <a:bodyPr>
            <a:normAutofit fontScale="90000"/>
          </a:bodyPr>
          <a:lstStyle/>
          <a:p>
            <a:r>
              <a:rPr lang="en-US" sz="3200" b="1" dirty="0"/>
              <a:t>2.3 Hiển </a:t>
            </a:r>
            <a:r>
              <a:rPr lang="en-US" sz="3200" b="1" dirty="0" err="1"/>
              <a:t>thị</a:t>
            </a:r>
            <a:r>
              <a:rPr lang="en-US" sz="3200" b="1" dirty="0"/>
              <a:t> </a:t>
            </a:r>
            <a:r>
              <a:rPr lang="en-US" sz="3200" b="1" dirty="0" err="1"/>
              <a:t>góc</a:t>
            </a:r>
            <a:r>
              <a:rPr lang="en-US" sz="3200" b="1" dirty="0"/>
              <a:t> </a:t>
            </a:r>
            <a:r>
              <a:rPr lang="en-US" sz="3200" b="1" dirty="0" err="1"/>
              <a:t>xoay</a:t>
            </a:r>
            <a:r>
              <a:rPr lang="en-US" sz="3200" b="1" dirty="0"/>
              <a:t> </a:t>
            </a:r>
            <a:r>
              <a:rPr lang="en-US" sz="3200" b="1" dirty="0" err="1"/>
              <a:t>với</a:t>
            </a:r>
            <a:r>
              <a:rPr lang="en-US" sz="3200" b="1" dirty="0"/>
              <a:t> </a:t>
            </a:r>
            <a:r>
              <a:rPr lang="en-US" sz="3200" b="1" dirty="0" err="1"/>
              <a:t>cảm</a:t>
            </a:r>
            <a:r>
              <a:rPr lang="en-US" sz="3200" b="1" dirty="0"/>
              <a:t> biến ADXL362 </a:t>
            </a:r>
            <a:r>
              <a:rPr lang="en-US" sz="3200" b="1" dirty="0" err="1"/>
              <a:t>với</a:t>
            </a:r>
            <a:r>
              <a:rPr lang="en-US" sz="3200" b="1" dirty="0"/>
              <a:t> </a:t>
            </a:r>
            <a:r>
              <a:rPr lang="en-US" sz="3200" b="1" dirty="0" err="1"/>
              <a:t>giao</a:t>
            </a:r>
            <a:r>
              <a:rPr lang="en-US" sz="3200" b="1" dirty="0"/>
              <a:t> </a:t>
            </a:r>
            <a:r>
              <a:rPr lang="en-US" sz="3200" b="1" dirty="0" err="1"/>
              <a:t>thức</a:t>
            </a:r>
            <a:r>
              <a:rPr lang="en-US" sz="3200" b="1" dirty="0"/>
              <a:t> SPI</a:t>
            </a:r>
          </a:p>
        </p:txBody>
      </p:sp>
      <p:sp>
        <p:nvSpPr>
          <p:cNvPr id="3" name="Content Placeholder 2">
            <a:extLst>
              <a:ext uri="{FF2B5EF4-FFF2-40B4-BE49-F238E27FC236}">
                <a16:creationId xmlns:a16="http://schemas.microsoft.com/office/drawing/2014/main" id="{2D7C115F-143F-7DFF-399A-2479073F23BB}"/>
              </a:ext>
            </a:extLst>
          </p:cNvPr>
          <p:cNvSpPr>
            <a:spLocks noGrp="1"/>
          </p:cNvSpPr>
          <p:nvPr>
            <p:ph idx="1"/>
          </p:nvPr>
        </p:nvSpPr>
        <p:spPr>
          <a:xfrm>
            <a:off x="160826" y="854811"/>
            <a:ext cx="11888299" cy="575472"/>
          </a:xfrm>
        </p:spPr>
        <p:txBody>
          <a:bodyPr/>
          <a:lstStyle/>
          <a:p>
            <a:r>
              <a:rPr lang="en-US" dirty="0" err="1"/>
              <a:t>Yêu</a:t>
            </a:r>
            <a:r>
              <a:rPr lang="en-US" dirty="0"/>
              <a:t> </a:t>
            </a:r>
            <a:r>
              <a:rPr lang="en-US" dirty="0" err="1"/>
              <a:t>cầu</a:t>
            </a:r>
            <a:r>
              <a:rPr lang="en-US" dirty="0"/>
              <a:t>: Hiển </a:t>
            </a:r>
            <a:r>
              <a:rPr lang="en-US" dirty="0" err="1"/>
              <a:t>thị</a:t>
            </a:r>
            <a:r>
              <a:rPr lang="en-US" dirty="0"/>
              <a:t> giá </a:t>
            </a:r>
            <a:r>
              <a:rPr lang="en-US" dirty="0" err="1"/>
              <a:t>trị</a:t>
            </a:r>
            <a:r>
              <a:rPr lang="en-US" dirty="0"/>
              <a:t> </a:t>
            </a:r>
            <a:r>
              <a:rPr lang="en-US" dirty="0" err="1"/>
              <a:t>các</a:t>
            </a:r>
            <a:r>
              <a:rPr lang="en-US" dirty="0"/>
              <a:t> </a:t>
            </a:r>
            <a:r>
              <a:rPr lang="en-US" dirty="0" err="1"/>
              <a:t>góc</a:t>
            </a:r>
            <a:r>
              <a:rPr lang="en-US" dirty="0"/>
              <a:t> </a:t>
            </a:r>
            <a:r>
              <a:rPr lang="en-US" dirty="0" err="1"/>
              <a:t>Oxyz</a:t>
            </a:r>
            <a:r>
              <a:rPr lang="en-US" dirty="0"/>
              <a:t> </a:t>
            </a:r>
            <a:r>
              <a:rPr lang="en-US" dirty="0" err="1"/>
              <a:t>lên</a:t>
            </a:r>
            <a:r>
              <a:rPr lang="en-US" dirty="0"/>
              <a:t> LED 7 </a:t>
            </a:r>
            <a:r>
              <a:rPr lang="en-US" dirty="0" err="1"/>
              <a:t>thanh</a:t>
            </a:r>
            <a:r>
              <a:rPr lang="en-US" dirty="0"/>
              <a:t> </a:t>
            </a:r>
            <a:r>
              <a:rPr lang="en-US" dirty="0" err="1"/>
              <a:t>với</a:t>
            </a:r>
            <a:r>
              <a:rPr lang="en-US" dirty="0"/>
              <a:t> </a:t>
            </a:r>
            <a:r>
              <a:rPr lang="en-US" dirty="0" err="1"/>
              <a:t>cảm</a:t>
            </a:r>
            <a:r>
              <a:rPr lang="en-US" dirty="0"/>
              <a:t> biến ADXL362 qua </a:t>
            </a:r>
            <a:r>
              <a:rPr lang="en-US" dirty="0" err="1"/>
              <a:t>giao</a:t>
            </a:r>
            <a:r>
              <a:rPr lang="en-US" dirty="0"/>
              <a:t> </a:t>
            </a:r>
            <a:r>
              <a:rPr lang="en-US" dirty="0" err="1"/>
              <a:t>thức</a:t>
            </a:r>
            <a:r>
              <a:rPr lang="en-US" dirty="0"/>
              <a:t> </a:t>
            </a:r>
            <a:r>
              <a:rPr lang="en-US" dirty="0" err="1"/>
              <a:t>truyền</a:t>
            </a:r>
            <a:r>
              <a:rPr lang="en-US" dirty="0"/>
              <a:t> </a:t>
            </a:r>
            <a:r>
              <a:rPr lang="en-US" dirty="0" err="1"/>
              <a:t>thông</a:t>
            </a:r>
            <a:r>
              <a:rPr lang="en-US" dirty="0"/>
              <a:t> SPI </a:t>
            </a:r>
          </a:p>
          <a:p>
            <a:endParaRPr lang="en-US" dirty="0"/>
          </a:p>
        </p:txBody>
      </p:sp>
      <p:pic>
        <p:nvPicPr>
          <p:cNvPr id="5" name="Picture 4">
            <a:extLst>
              <a:ext uri="{FF2B5EF4-FFF2-40B4-BE49-F238E27FC236}">
                <a16:creationId xmlns:a16="http://schemas.microsoft.com/office/drawing/2014/main" id="{B76C64D6-CE62-0475-E4F5-1BD8CBBB060B}"/>
              </a:ext>
            </a:extLst>
          </p:cNvPr>
          <p:cNvPicPr>
            <a:picLocks noChangeAspect="1"/>
          </p:cNvPicPr>
          <p:nvPr/>
        </p:nvPicPr>
        <p:blipFill rotWithShape="1">
          <a:blip r:embed="rId2"/>
          <a:srcRect l="18080" r="18080"/>
          <a:stretch>
            <a:fillRect/>
          </a:stretch>
        </p:blipFill>
        <p:spPr>
          <a:xfrm>
            <a:off x="4276175" y="4317175"/>
            <a:ext cx="1828800" cy="1828800"/>
          </a:xfrm>
          <a:prstGeom prst="rect">
            <a:avLst/>
          </a:prstGeom>
        </p:spPr>
      </p:pic>
      <p:pic>
        <p:nvPicPr>
          <p:cNvPr id="7" name="Picture 6">
            <a:extLst>
              <a:ext uri="{FF2B5EF4-FFF2-40B4-BE49-F238E27FC236}">
                <a16:creationId xmlns:a16="http://schemas.microsoft.com/office/drawing/2014/main" id="{DFCE8843-EDA6-442A-EC01-8AEBE0CD1DE6}"/>
              </a:ext>
            </a:extLst>
          </p:cNvPr>
          <p:cNvPicPr>
            <a:picLocks noChangeAspect="1"/>
          </p:cNvPicPr>
          <p:nvPr/>
        </p:nvPicPr>
        <p:blipFill rotWithShape="1">
          <a:blip r:embed="rId3"/>
          <a:srcRect l="17647" r="17647"/>
          <a:stretch>
            <a:fillRect/>
          </a:stretch>
        </p:blipFill>
        <p:spPr>
          <a:xfrm>
            <a:off x="6229359" y="4301461"/>
            <a:ext cx="1828800" cy="1828800"/>
          </a:xfrm>
          <a:prstGeom prst="rect">
            <a:avLst/>
          </a:prstGeom>
        </p:spPr>
      </p:pic>
      <p:pic>
        <p:nvPicPr>
          <p:cNvPr id="13" name="Picture 12">
            <a:extLst>
              <a:ext uri="{FF2B5EF4-FFF2-40B4-BE49-F238E27FC236}">
                <a16:creationId xmlns:a16="http://schemas.microsoft.com/office/drawing/2014/main" id="{22C7865D-5C81-2467-3621-7A94288F8AB3}"/>
              </a:ext>
            </a:extLst>
          </p:cNvPr>
          <p:cNvPicPr>
            <a:picLocks noChangeAspect="1"/>
          </p:cNvPicPr>
          <p:nvPr/>
        </p:nvPicPr>
        <p:blipFill rotWithShape="1">
          <a:blip r:embed="rId4"/>
          <a:srcRect l="6007" r="6007"/>
          <a:stretch>
            <a:fillRect/>
          </a:stretch>
        </p:blipFill>
        <p:spPr>
          <a:xfrm>
            <a:off x="4267200" y="2338326"/>
            <a:ext cx="1828800" cy="1828800"/>
          </a:xfrm>
          <a:prstGeom prst="rect">
            <a:avLst/>
          </a:prstGeom>
        </p:spPr>
      </p:pic>
      <p:pic>
        <p:nvPicPr>
          <p:cNvPr id="15" name="Picture 14">
            <a:extLst>
              <a:ext uri="{FF2B5EF4-FFF2-40B4-BE49-F238E27FC236}">
                <a16:creationId xmlns:a16="http://schemas.microsoft.com/office/drawing/2014/main" id="{6E9BE1A9-9D77-F70B-9928-5DB1DCE93FBD}"/>
              </a:ext>
            </a:extLst>
          </p:cNvPr>
          <p:cNvPicPr>
            <a:picLocks noChangeAspect="1"/>
          </p:cNvPicPr>
          <p:nvPr/>
        </p:nvPicPr>
        <p:blipFill rotWithShape="1">
          <a:blip r:embed="rId5"/>
          <a:srcRect l="9567" r="9567"/>
          <a:stretch>
            <a:fillRect/>
          </a:stretch>
        </p:blipFill>
        <p:spPr>
          <a:xfrm>
            <a:off x="6229359" y="2338326"/>
            <a:ext cx="1828800" cy="1828800"/>
          </a:xfrm>
          <a:prstGeom prst="rect">
            <a:avLst/>
          </a:prstGeom>
        </p:spPr>
      </p:pic>
      <p:pic>
        <p:nvPicPr>
          <p:cNvPr id="10" name="Picture 9">
            <a:extLst>
              <a:ext uri="{FF2B5EF4-FFF2-40B4-BE49-F238E27FC236}">
                <a16:creationId xmlns:a16="http://schemas.microsoft.com/office/drawing/2014/main" id="{5B79E5DA-6112-8BA2-54E5-C4716101DFD5}"/>
              </a:ext>
            </a:extLst>
          </p:cNvPr>
          <p:cNvPicPr>
            <a:picLocks noChangeAspect="1"/>
          </p:cNvPicPr>
          <p:nvPr/>
        </p:nvPicPr>
        <p:blipFill rotWithShape="1">
          <a:blip r:embed="rId6"/>
          <a:srcRect l="8994" r="8994"/>
          <a:stretch>
            <a:fillRect/>
          </a:stretch>
        </p:blipFill>
        <p:spPr>
          <a:xfrm>
            <a:off x="1106091" y="5288892"/>
            <a:ext cx="712901" cy="712901"/>
          </a:xfrm>
          <a:prstGeom prst="rect">
            <a:avLst/>
          </a:prstGeom>
        </p:spPr>
      </p:pic>
      <p:sp>
        <p:nvSpPr>
          <p:cNvPr id="6" name="Date Placeholder 5">
            <a:extLst>
              <a:ext uri="{FF2B5EF4-FFF2-40B4-BE49-F238E27FC236}">
                <a16:creationId xmlns:a16="http://schemas.microsoft.com/office/drawing/2014/main" id="{734699E3-4D73-6DF1-9ED4-B96BC5D859C0}"/>
              </a:ext>
            </a:extLst>
          </p:cNvPr>
          <p:cNvSpPr>
            <a:spLocks noGrp="1"/>
          </p:cNvSpPr>
          <p:nvPr>
            <p:ph type="dt" sz="half" idx="10"/>
          </p:nvPr>
        </p:nvSpPr>
        <p:spPr/>
        <p:txBody>
          <a:bodyPr/>
          <a:lstStyle/>
          <a:p>
            <a:fld id="{875DA4EC-24C5-451B-AA5E-754B72ECECB3}" type="datetime9">
              <a:rPr lang="en-US" smtClean="0"/>
              <a:t>1/30/2026 1:31:25 PM</a:t>
            </a:fld>
            <a:endParaRPr lang="en-US"/>
          </a:p>
        </p:txBody>
      </p:sp>
      <p:sp>
        <p:nvSpPr>
          <p:cNvPr id="8" name="Footer Placeholder 7">
            <a:extLst>
              <a:ext uri="{FF2B5EF4-FFF2-40B4-BE49-F238E27FC236}">
                <a16:creationId xmlns:a16="http://schemas.microsoft.com/office/drawing/2014/main" id="{7998059D-6104-02A5-ECAF-B09D44034878}"/>
              </a:ext>
            </a:extLst>
          </p:cNvPr>
          <p:cNvSpPr>
            <a:spLocks noGrp="1"/>
          </p:cNvSpPr>
          <p:nvPr>
            <p:ph type="ftr" sz="quarter" idx="11"/>
          </p:nvPr>
        </p:nvSpPr>
        <p:spPr/>
        <p:txBody>
          <a:bodyPr/>
          <a:lstStyle/>
          <a:p>
            <a:r>
              <a:rPr lang="en-US"/>
              <a:t>Nguyễn Thành Đạt</a:t>
            </a:r>
            <a:endParaRPr lang="en-US" dirty="0"/>
          </a:p>
        </p:txBody>
      </p:sp>
      <p:sp>
        <p:nvSpPr>
          <p:cNvPr id="9" name="Slide Number Placeholder 8">
            <a:extLst>
              <a:ext uri="{FF2B5EF4-FFF2-40B4-BE49-F238E27FC236}">
                <a16:creationId xmlns:a16="http://schemas.microsoft.com/office/drawing/2014/main" id="{19F91A96-D324-39B7-6C92-DC9985C3CD1E}"/>
              </a:ext>
            </a:extLst>
          </p:cNvPr>
          <p:cNvSpPr>
            <a:spLocks noGrp="1"/>
          </p:cNvSpPr>
          <p:nvPr>
            <p:ph type="sldNum" sz="quarter" idx="12"/>
          </p:nvPr>
        </p:nvSpPr>
        <p:spPr/>
        <p:txBody>
          <a:bodyPr/>
          <a:lstStyle/>
          <a:p>
            <a:fld id="{81097CE2-82D9-4ED5-9F0C-F9C654B904AA}" type="slidenum">
              <a:rPr lang="en-US" smtClean="0"/>
              <a:t>14</a:t>
            </a:fld>
            <a:endParaRPr lang="en-US" dirty="0"/>
          </a:p>
        </p:txBody>
      </p:sp>
      <p:sp>
        <p:nvSpPr>
          <p:cNvPr id="12" name="TextBox 11">
            <a:extLst>
              <a:ext uri="{FF2B5EF4-FFF2-40B4-BE49-F238E27FC236}">
                <a16:creationId xmlns:a16="http://schemas.microsoft.com/office/drawing/2014/main" id="{BE9A23C9-C46D-064C-1BE0-504A1A486A2C}"/>
              </a:ext>
            </a:extLst>
          </p:cNvPr>
          <p:cNvSpPr txBox="1"/>
          <p:nvPr/>
        </p:nvSpPr>
        <p:spPr>
          <a:xfrm>
            <a:off x="1814189" y="5308044"/>
            <a:ext cx="1619341" cy="646331"/>
          </a:xfrm>
          <a:prstGeom prst="rect">
            <a:avLst/>
          </a:prstGeom>
          <a:noFill/>
        </p:spPr>
        <p:txBody>
          <a:bodyPr wrap="square" rtlCol="0">
            <a:spAutoFit/>
          </a:bodyPr>
          <a:lstStyle/>
          <a:p>
            <a:r>
              <a:rPr lang="en-US" dirty="0" err="1">
                <a:latin typeface="Arial" panose="020B0604020202020204" pitchFamily="34" charset="0"/>
              </a:rPr>
              <a:t>Cảm</a:t>
            </a:r>
            <a:r>
              <a:rPr lang="en-US" dirty="0">
                <a:latin typeface="Arial" panose="020B0604020202020204" pitchFamily="34" charset="0"/>
              </a:rPr>
              <a:t> biến </a:t>
            </a:r>
            <a:r>
              <a:rPr lang="en-US" dirty="0" err="1">
                <a:latin typeface="Arial" panose="020B0604020202020204" pitchFamily="34" charset="0"/>
              </a:rPr>
              <a:t>đo</a:t>
            </a:r>
            <a:r>
              <a:rPr lang="en-US" dirty="0">
                <a:latin typeface="Arial" panose="020B0604020202020204" pitchFamily="34" charset="0"/>
              </a:rPr>
              <a:t> </a:t>
            </a:r>
            <a:r>
              <a:rPr lang="en-US" dirty="0" err="1">
                <a:latin typeface="Arial" panose="020B0604020202020204" pitchFamily="34" charset="0"/>
              </a:rPr>
              <a:t>góc</a:t>
            </a:r>
            <a:r>
              <a:rPr lang="en-US" dirty="0">
                <a:latin typeface="Arial" panose="020B0604020202020204" pitchFamily="34" charset="0"/>
              </a:rPr>
              <a:t> ADXL362</a:t>
            </a:r>
          </a:p>
        </p:txBody>
      </p:sp>
      <p:sp>
        <p:nvSpPr>
          <p:cNvPr id="16" name="Rectangle 15">
            <a:extLst>
              <a:ext uri="{FF2B5EF4-FFF2-40B4-BE49-F238E27FC236}">
                <a16:creationId xmlns:a16="http://schemas.microsoft.com/office/drawing/2014/main" id="{FCCF7B1A-E7A9-3DE9-0680-DD037F2D28A8}"/>
              </a:ext>
            </a:extLst>
          </p:cNvPr>
          <p:cNvSpPr/>
          <p:nvPr/>
        </p:nvSpPr>
        <p:spPr>
          <a:xfrm>
            <a:off x="8286750" y="4629150"/>
            <a:ext cx="3438525" cy="15485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sz="1400" dirty="0">
                <a:solidFill>
                  <a:schemeClr val="tx1"/>
                </a:solidFill>
              </a:rPr>
              <a:t>Note: Các giá trị hiển thị được theo góc X, Y, Z, 2 góc X và Y hiển thị được từ 0 đến 360 độ, và được tính toán phụ thuộc theo tọa độ của góc Z. Vì vậy nên góc Z sẽ hiển thị từ -90 đến 90 độ</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cs typeface="Arial" panose="020B0604020202020204" pitchFamily="34" charset="0"/>
              </a:rPr>
              <a:t>và</a:t>
            </a:r>
            <a:r>
              <a:rPr lang="en-US" sz="1400" dirty="0">
                <a:solidFill>
                  <a:schemeClr val="tx1"/>
                </a:solidFill>
                <a:latin typeface="Arial" panose="020B0604020202020204" pitchFamily="34" charset="0"/>
                <a:cs typeface="Arial" panose="020B0604020202020204" pitchFamily="34" charset="0"/>
              </a:rPr>
              <a:t> do </a:t>
            </a:r>
            <a:r>
              <a:rPr lang="en-US" sz="1400" dirty="0" err="1">
                <a:solidFill>
                  <a:schemeClr val="tx1"/>
                </a:solidFill>
                <a:latin typeface="Arial" panose="020B0604020202020204" pitchFamily="34" charset="0"/>
                <a:cs typeface="Arial" panose="020B0604020202020204" pitchFamily="34" charset="0"/>
              </a:rPr>
              <a:t>cảm</a:t>
            </a:r>
            <a:r>
              <a:rPr lang="en-US" sz="1400" dirty="0">
                <a:solidFill>
                  <a:schemeClr val="tx1"/>
                </a:solidFill>
                <a:latin typeface="Arial" panose="020B0604020202020204" pitchFamily="34" charset="0"/>
                <a:cs typeface="Arial" panose="020B0604020202020204" pitchFamily="34" charset="0"/>
              </a:rPr>
              <a:t> biến </a:t>
            </a:r>
            <a:r>
              <a:rPr lang="en-US" sz="1400" dirty="0" err="1">
                <a:solidFill>
                  <a:schemeClr val="tx1"/>
                </a:solidFill>
                <a:latin typeface="Arial" panose="020B0604020202020204" pitchFamily="34" charset="0"/>
                <a:cs typeface="Arial" panose="020B0604020202020204" pitchFamily="34" charset="0"/>
              </a:rPr>
              <a:t>đặt</a:t>
            </a:r>
            <a:r>
              <a:rPr lang="en-US" sz="1400" dirty="0">
                <a:solidFill>
                  <a:schemeClr val="tx1"/>
                </a:solidFill>
                <a:latin typeface="Arial" panose="020B0604020202020204" pitchFamily="34" charset="0"/>
                <a:cs typeface="Arial" panose="020B0604020202020204" pitchFamily="34" charset="0"/>
              </a:rPr>
              <a:t> </a:t>
            </a:r>
            <a:r>
              <a:rPr lang="en-US" sz="1400" dirty="0" err="1">
                <a:solidFill>
                  <a:schemeClr val="tx1"/>
                </a:solidFill>
                <a:latin typeface="Arial" panose="020B0604020202020204" pitchFamily="34" charset="0"/>
                <a:cs typeface="Arial" panose="020B0604020202020204" pitchFamily="34" charset="0"/>
              </a:rPr>
              <a:t>ngược</a:t>
            </a:r>
            <a:r>
              <a:rPr lang="en-US" sz="1400" dirty="0">
                <a:solidFill>
                  <a:schemeClr val="tx1"/>
                </a:solidFill>
                <a:latin typeface="Arial" panose="020B0604020202020204" pitchFamily="34" charset="0"/>
                <a:cs typeface="Arial" panose="020B0604020202020204" pitchFamily="34" charset="0"/>
              </a:rPr>
              <a:t> so </a:t>
            </a:r>
            <a:r>
              <a:rPr lang="en-US" sz="1400" dirty="0" err="1">
                <a:solidFill>
                  <a:schemeClr val="tx1"/>
                </a:solidFill>
                <a:latin typeface="Arial" panose="020B0604020202020204" pitchFamily="34" charset="0"/>
                <a:cs typeface="Arial" panose="020B0604020202020204" pitchFamily="34" charset="0"/>
              </a:rPr>
              <a:t>với</a:t>
            </a:r>
            <a:r>
              <a:rPr lang="en-US" sz="1400" dirty="0">
                <a:solidFill>
                  <a:schemeClr val="tx1"/>
                </a:solidFill>
                <a:latin typeface="Arial" panose="020B0604020202020204" pitchFamily="34" charset="0"/>
                <a:cs typeface="Arial" panose="020B0604020202020204" pitchFamily="34" charset="0"/>
              </a:rPr>
              <a:t> </a:t>
            </a:r>
            <a:r>
              <a:rPr lang="en-US" sz="1400" dirty="0" err="1">
                <a:solidFill>
                  <a:schemeClr val="tx1"/>
                </a:solidFill>
                <a:latin typeface="Arial" panose="020B0604020202020204" pitchFamily="34" charset="0"/>
                <a:cs typeface="Arial" panose="020B0604020202020204" pitchFamily="34" charset="0"/>
              </a:rPr>
              <a:t>bo</a:t>
            </a:r>
            <a:r>
              <a:rPr lang="en-US" sz="1400" dirty="0">
                <a:solidFill>
                  <a:schemeClr val="tx1"/>
                </a:solidFill>
                <a:latin typeface="Arial" panose="020B0604020202020204" pitchFamily="34" charset="0"/>
                <a:cs typeface="Arial" panose="020B0604020202020204" pitchFamily="34" charset="0"/>
              </a:rPr>
              <a:t> </a:t>
            </a:r>
            <a:r>
              <a:rPr lang="en-US" sz="1400" dirty="0" err="1">
                <a:solidFill>
                  <a:schemeClr val="tx1"/>
                </a:solidFill>
                <a:latin typeface="Arial" panose="020B0604020202020204" pitchFamily="34" charset="0"/>
                <a:cs typeface="Arial" panose="020B0604020202020204" pitchFamily="34" charset="0"/>
              </a:rPr>
              <a:t>nên</a:t>
            </a:r>
            <a:r>
              <a:rPr lang="en-US" sz="1400" dirty="0">
                <a:solidFill>
                  <a:schemeClr val="tx1"/>
                </a:solidFill>
                <a:latin typeface="Arial" panose="020B0604020202020204" pitchFamily="34" charset="0"/>
                <a:cs typeface="Arial" panose="020B0604020202020204" pitchFamily="34" charset="0"/>
              </a:rPr>
              <a:t> </a:t>
            </a:r>
            <a:r>
              <a:rPr lang="en-US" sz="1400" dirty="0" err="1">
                <a:solidFill>
                  <a:schemeClr val="tx1"/>
                </a:solidFill>
                <a:latin typeface="Arial" panose="020B0604020202020204" pitchFamily="34" charset="0"/>
                <a:cs typeface="Arial" panose="020B0604020202020204" pitchFamily="34" charset="0"/>
              </a:rPr>
              <a:t>góc</a:t>
            </a:r>
            <a:r>
              <a:rPr lang="en-US" sz="1400" dirty="0">
                <a:solidFill>
                  <a:schemeClr val="tx1"/>
                </a:solidFill>
                <a:latin typeface="Arial" panose="020B0604020202020204" pitchFamily="34" charset="0"/>
                <a:cs typeface="Arial" panose="020B0604020202020204" pitchFamily="34" charset="0"/>
              </a:rPr>
              <a:t> </a:t>
            </a:r>
            <a:r>
              <a:rPr lang="en-US" sz="1400" dirty="0" err="1">
                <a:solidFill>
                  <a:schemeClr val="tx1"/>
                </a:solidFill>
                <a:latin typeface="Arial" panose="020B0604020202020204" pitchFamily="34" charset="0"/>
                <a:cs typeface="Arial" panose="020B0604020202020204" pitchFamily="34" charset="0"/>
              </a:rPr>
              <a:t>sẽ</a:t>
            </a:r>
            <a:r>
              <a:rPr lang="en-US" sz="1400" dirty="0">
                <a:solidFill>
                  <a:schemeClr val="tx1"/>
                </a:solidFill>
                <a:latin typeface="Arial" panose="020B0604020202020204" pitchFamily="34" charset="0"/>
                <a:cs typeface="Arial" panose="020B0604020202020204" pitchFamily="34" charset="0"/>
              </a:rPr>
              <a:t> </a:t>
            </a:r>
            <a:r>
              <a:rPr lang="en-US" sz="1400" dirty="0" err="1">
                <a:solidFill>
                  <a:schemeClr val="tx1"/>
                </a:solidFill>
                <a:latin typeface="Arial" panose="020B0604020202020204" pitchFamily="34" charset="0"/>
                <a:cs typeface="Arial" panose="020B0604020202020204" pitchFamily="34" charset="0"/>
              </a:rPr>
              <a:t>hiển</a:t>
            </a:r>
            <a:r>
              <a:rPr lang="en-US" sz="1400" dirty="0">
                <a:solidFill>
                  <a:schemeClr val="tx1"/>
                </a:solidFill>
                <a:latin typeface="Arial" panose="020B0604020202020204" pitchFamily="34" charset="0"/>
                <a:cs typeface="Arial" panose="020B0604020202020204" pitchFamily="34" charset="0"/>
              </a:rPr>
              <a:t> </a:t>
            </a:r>
            <a:r>
              <a:rPr lang="en-US" sz="1400" dirty="0" err="1">
                <a:solidFill>
                  <a:schemeClr val="tx1"/>
                </a:solidFill>
                <a:latin typeface="Arial" panose="020B0604020202020204" pitchFamily="34" charset="0"/>
                <a:cs typeface="Arial" panose="020B0604020202020204" pitchFamily="34" charset="0"/>
              </a:rPr>
              <a:t>thị</a:t>
            </a:r>
            <a:r>
              <a:rPr lang="en-US" sz="1400" dirty="0">
                <a:solidFill>
                  <a:schemeClr val="tx1"/>
                </a:solidFill>
                <a:latin typeface="Arial" panose="020B0604020202020204" pitchFamily="34" charset="0"/>
                <a:cs typeface="Arial" panose="020B0604020202020204" pitchFamily="34" charset="0"/>
              </a:rPr>
              <a:t> </a:t>
            </a:r>
            <a:r>
              <a:rPr lang="en-US" sz="1400" dirty="0" err="1">
                <a:solidFill>
                  <a:schemeClr val="tx1"/>
                </a:solidFill>
                <a:latin typeface="Arial" panose="020B0604020202020204" pitchFamily="34" charset="0"/>
                <a:cs typeface="Arial" panose="020B0604020202020204" pitchFamily="34" charset="0"/>
              </a:rPr>
              <a:t>khác</a:t>
            </a:r>
            <a:r>
              <a:rPr lang="en-US" sz="1400" dirty="0">
                <a:solidFill>
                  <a:schemeClr val="tx1"/>
                </a:solidFill>
                <a:latin typeface="Arial" panose="020B0604020202020204" pitchFamily="34" charset="0"/>
                <a:cs typeface="Arial" panose="020B0604020202020204" pitchFamily="34" charset="0"/>
              </a:rPr>
              <a:t> </a:t>
            </a:r>
            <a:r>
              <a:rPr lang="en-US" sz="1400" dirty="0" err="1">
                <a:solidFill>
                  <a:schemeClr val="tx1"/>
                </a:solidFill>
                <a:latin typeface="Arial" panose="020B0604020202020204" pitchFamily="34" charset="0"/>
                <a:cs typeface="Arial" panose="020B0604020202020204" pitchFamily="34" charset="0"/>
              </a:rPr>
              <a:t>bình</a:t>
            </a:r>
            <a:r>
              <a:rPr lang="en-US" sz="1400" dirty="0">
                <a:solidFill>
                  <a:schemeClr val="tx1"/>
                </a:solidFill>
                <a:latin typeface="Arial" panose="020B0604020202020204" pitchFamily="34" charset="0"/>
                <a:cs typeface="Arial" panose="020B0604020202020204" pitchFamily="34" charset="0"/>
              </a:rPr>
              <a:t> </a:t>
            </a:r>
            <a:r>
              <a:rPr lang="en-US" sz="1400" dirty="0" err="1">
                <a:solidFill>
                  <a:schemeClr val="tx1"/>
                </a:solidFill>
                <a:latin typeface="Arial" panose="020B0604020202020204" pitchFamily="34" charset="0"/>
                <a:cs typeface="Arial" panose="020B0604020202020204" pitchFamily="34" charset="0"/>
              </a:rPr>
              <a:t>thường</a:t>
            </a:r>
            <a:endParaRPr lang="vi-VN" sz="14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56970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F7385B-AFE0-E3FB-97ED-4E2119D310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1F92BF-FCB2-D351-A465-40E58EC83C9D}"/>
              </a:ext>
            </a:extLst>
          </p:cNvPr>
          <p:cNvSpPr>
            <a:spLocks noGrp="1"/>
          </p:cNvSpPr>
          <p:nvPr>
            <p:ph type="title"/>
          </p:nvPr>
        </p:nvSpPr>
        <p:spPr>
          <a:xfrm>
            <a:off x="146304" y="195163"/>
            <a:ext cx="11868148" cy="702303"/>
          </a:xfrm>
        </p:spPr>
        <p:txBody>
          <a:bodyPr>
            <a:normAutofit fontScale="90000"/>
          </a:bodyPr>
          <a:lstStyle/>
          <a:p>
            <a:r>
              <a:rPr lang="en-US" sz="3600" b="1" dirty="0"/>
              <a:t>2.3 Hiển </a:t>
            </a:r>
            <a:r>
              <a:rPr lang="en-US" sz="3600" b="1" dirty="0" err="1"/>
              <a:t>thị</a:t>
            </a:r>
            <a:r>
              <a:rPr lang="en-US" sz="3600" b="1" dirty="0"/>
              <a:t> </a:t>
            </a:r>
            <a:r>
              <a:rPr lang="en-US" sz="3600" b="1" dirty="0" err="1"/>
              <a:t>góc</a:t>
            </a:r>
            <a:r>
              <a:rPr lang="en-US" sz="3600" b="1" dirty="0"/>
              <a:t> </a:t>
            </a:r>
            <a:r>
              <a:rPr lang="en-US" sz="3600" b="1" dirty="0" err="1"/>
              <a:t>xoay</a:t>
            </a:r>
            <a:r>
              <a:rPr lang="en-US" sz="3600" b="1" dirty="0"/>
              <a:t> </a:t>
            </a:r>
            <a:r>
              <a:rPr lang="en-US" sz="3600" b="1" dirty="0" err="1"/>
              <a:t>với</a:t>
            </a:r>
            <a:r>
              <a:rPr lang="en-US" sz="3600" b="1" dirty="0"/>
              <a:t> </a:t>
            </a:r>
            <a:r>
              <a:rPr lang="en-US" sz="3600" b="1" dirty="0" err="1"/>
              <a:t>cảm</a:t>
            </a:r>
            <a:r>
              <a:rPr lang="en-US" sz="3600" b="1" dirty="0"/>
              <a:t> </a:t>
            </a:r>
            <a:r>
              <a:rPr lang="en-US" sz="3600" b="1" dirty="0" err="1"/>
              <a:t>biến</a:t>
            </a:r>
            <a:r>
              <a:rPr lang="en-US" sz="3600" b="1" dirty="0"/>
              <a:t> ADXL362 </a:t>
            </a:r>
            <a:r>
              <a:rPr lang="en-US" sz="3600" b="1" dirty="0" err="1"/>
              <a:t>với</a:t>
            </a:r>
            <a:r>
              <a:rPr lang="en-US" sz="3600" b="1" dirty="0"/>
              <a:t> </a:t>
            </a:r>
            <a:r>
              <a:rPr lang="en-US" sz="3600" b="1" dirty="0" err="1"/>
              <a:t>giao</a:t>
            </a:r>
            <a:r>
              <a:rPr lang="en-US" sz="3600" b="1" dirty="0"/>
              <a:t> </a:t>
            </a:r>
            <a:r>
              <a:rPr lang="en-US" sz="3600" b="1" dirty="0" err="1"/>
              <a:t>thức</a:t>
            </a:r>
            <a:r>
              <a:rPr lang="en-US" sz="3600" b="1" dirty="0"/>
              <a:t> SPI</a:t>
            </a:r>
            <a:endParaRPr lang="en-US" sz="3600" dirty="0"/>
          </a:p>
        </p:txBody>
      </p:sp>
      <p:sp>
        <p:nvSpPr>
          <p:cNvPr id="4" name="Date Placeholder 3">
            <a:extLst>
              <a:ext uri="{FF2B5EF4-FFF2-40B4-BE49-F238E27FC236}">
                <a16:creationId xmlns:a16="http://schemas.microsoft.com/office/drawing/2014/main" id="{8B20044C-B86A-F171-3411-D26101478E29}"/>
              </a:ext>
            </a:extLst>
          </p:cNvPr>
          <p:cNvSpPr>
            <a:spLocks noGrp="1"/>
          </p:cNvSpPr>
          <p:nvPr>
            <p:ph type="dt" sz="half" idx="10"/>
          </p:nvPr>
        </p:nvSpPr>
        <p:spPr/>
        <p:txBody>
          <a:bodyPr/>
          <a:lstStyle/>
          <a:p>
            <a:fld id="{17773667-B221-4453-9922-82687717244F}" type="datetime9">
              <a:rPr lang="en-US" smtClean="0"/>
              <a:t>1/30/2026 1:31:25 PM</a:t>
            </a:fld>
            <a:endParaRPr lang="en-US"/>
          </a:p>
        </p:txBody>
      </p:sp>
      <p:sp>
        <p:nvSpPr>
          <p:cNvPr id="6" name="Footer Placeholder 5">
            <a:extLst>
              <a:ext uri="{FF2B5EF4-FFF2-40B4-BE49-F238E27FC236}">
                <a16:creationId xmlns:a16="http://schemas.microsoft.com/office/drawing/2014/main" id="{5D56677A-F90C-B877-8114-63440B15C318}"/>
              </a:ext>
            </a:extLst>
          </p:cNvPr>
          <p:cNvSpPr>
            <a:spLocks noGrp="1"/>
          </p:cNvSpPr>
          <p:nvPr>
            <p:ph type="ftr" sz="quarter" idx="11"/>
          </p:nvPr>
        </p:nvSpPr>
        <p:spPr/>
        <p:txBody>
          <a:bodyPr/>
          <a:lstStyle/>
          <a:p>
            <a:r>
              <a:rPr lang="en-US"/>
              <a:t>Nguyễn Thành Đạt</a:t>
            </a:r>
            <a:endParaRPr lang="en-US" dirty="0"/>
          </a:p>
        </p:txBody>
      </p:sp>
      <p:sp>
        <p:nvSpPr>
          <p:cNvPr id="10" name="Slide Number Placeholder 9">
            <a:extLst>
              <a:ext uri="{FF2B5EF4-FFF2-40B4-BE49-F238E27FC236}">
                <a16:creationId xmlns:a16="http://schemas.microsoft.com/office/drawing/2014/main" id="{8E52306B-6969-6FF5-E41A-7703499B1038}"/>
              </a:ext>
            </a:extLst>
          </p:cNvPr>
          <p:cNvSpPr>
            <a:spLocks noGrp="1"/>
          </p:cNvSpPr>
          <p:nvPr>
            <p:ph type="sldNum" sz="quarter" idx="12"/>
          </p:nvPr>
        </p:nvSpPr>
        <p:spPr/>
        <p:txBody>
          <a:bodyPr/>
          <a:lstStyle/>
          <a:p>
            <a:fld id="{81097CE2-82D9-4ED5-9F0C-F9C654B904AA}" type="slidenum">
              <a:rPr lang="en-US" smtClean="0"/>
              <a:t>15</a:t>
            </a:fld>
            <a:endParaRPr lang="en-US" dirty="0"/>
          </a:p>
        </p:txBody>
      </p:sp>
      <p:graphicFrame>
        <p:nvGraphicFramePr>
          <p:cNvPr id="7" name="Table 6">
            <a:extLst>
              <a:ext uri="{FF2B5EF4-FFF2-40B4-BE49-F238E27FC236}">
                <a16:creationId xmlns:a16="http://schemas.microsoft.com/office/drawing/2014/main" id="{DE5FA6FB-7C3C-6929-5255-22B36F294DA6}"/>
              </a:ext>
            </a:extLst>
          </p:cNvPr>
          <p:cNvGraphicFramePr>
            <a:graphicFrameLocks noGrp="1"/>
          </p:cNvGraphicFramePr>
          <p:nvPr>
            <p:extLst>
              <p:ext uri="{D42A27DB-BD31-4B8C-83A1-F6EECF244321}">
                <p14:modId xmlns:p14="http://schemas.microsoft.com/office/powerpoint/2010/main" val="3743903754"/>
              </p:ext>
            </p:extLst>
          </p:nvPr>
        </p:nvGraphicFramePr>
        <p:xfrm>
          <a:off x="710665" y="897466"/>
          <a:ext cx="10770669" cy="4465488"/>
        </p:xfrm>
        <a:graphic>
          <a:graphicData uri="http://schemas.openxmlformats.org/drawingml/2006/table">
            <a:tbl>
              <a:tblPr firstRow="1" bandCol="1">
                <a:tableStyleId>{5C22544A-7EE6-4342-B048-85BDC9FD1C3A}</a:tableStyleId>
              </a:tblPr>
              <a:tblGrid>
                <a:gridCol w="3590223">
                  <a:extLst>
                    <a:ext uri="{9D8B030D-6E8A-4147-A177-3AD203B41FA5}">
                      <a16:colId xmlns:a16="http://schemas.microsoft.com/office/drawing/2014/main" val="638449165"/>
                    </a:ext>
                  </a:extLst>
                </a:gridCol>
                <a:gridCol w="3590223">
                  <a:extLst>
                    <a:ext uri="{9D8B030D-6E8A-4147-A177-3AD203B41FA5}">
                      <a16:colId xmlns:a16="http://schemas.microsoft.com/office/drawing/2014/main" val="686358280"/>
                    </a:ext>
                  </a:extLst>
                </a:gridCol>
                <a:gridCol w="3590223">
                  <a:extLst>
                    <a:ext uri="{9D8B030D-6E8A-4147-A177-3AD203B41FA5}">
                      <a16:colId xmlns:a16="http://schemas.microsoft.com/office/drawing/2014/main" val="1033727721"/>
                    </a:ext>
                  </a:extLst>
                </a:gridCol>
              </a:tblGrid>
              <a:tr h="759356">
                <a:tc>
                  <a:txBody>
                    <a:bodyPr/>
                    <a:lstStyle/>
                    <a:p>
                      <a:pPr algn="ctr"/>
                      <a:r>
                        <a:rPr lang="en-US" sz="2400" dirty="0" err="1">
                          <a:latin typeface="Arial" panose="020B0604020202020204" pitchFamily="34" charset="0"/>
                        </a:rPr>
                        <a:t>Vấn</a:t>
                      </a:r>
                      <a:r>
                        <a:rPr lang="en-US" sz="2400" dirty="0">
                          <a:latin typeface="Arial" panose="020B0604020202020204" pitchFamily="34" charset="0"/>
                        </a:rPr>
                        <a:t> </a:t>
                      </a:r>
                      <a:r>
                        <a:rPr lang="en-US" sz="2400" dirty="0" err="1"/>
                        <a:t>đề</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err="1">
                          <a:latin typeface="Arial" panose="020B0604020202020204" pitchFamily="34" charset="0"/>
                        </a:rPr>
                        <a:t>Cách</a:t>
                      </a:r>
                      <a:r>
                        <a:rPr lang="en-US" sz="2400" dirty="0">
                          <a:latin typeface="Arial" panose="020B0604020202020204" pitchFamily="34" charset="0"/>
                        </a:rPr>
                        <a:t> </a:t>
                      </a:r>
                      <a:r>
                        <a:rPr lang="en-US" sz="2400" dirty="0" err="1"/>
                        <a:t>khắc</a:t>
                      </a:r>
                      <a:r>
                        <a:rPr lang="en-US" sz="2400" dirty="0"/>
                        <a:t> </a:t>
                      </a:r>
                      <a:r>
                        <a:rPr lang="en-US" sz="2400" dirty="0" err="1"/>
                        <a:t>phục</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err="1">
                          <a:latin typeface="Arial" panose="020B0604020202020204" pitchFamily="34" charset="0"/>
                        </a:rPr>
                        <a:t>Cách</a:t>
                      </a:r>
                      <a:r>
                        <a:rPr lang="en-US" sz="2400" dirty="0">
                          <a:latin typeface="Arial" panose="020B0604020202020204" pitchFamily="34" charset="0"/>
                        </a:rPr>
                        <a:t> </a:t>
                      </a:r>
                      <a:r>
                        <a:rPr lang="en-US" sz="2400" dirty="0" err="1"/>
                        <a:t>phòng</a:t>
                      </a:r>
                      <a:r>
                        <a:rPr lang="en-US" sz="2400" dirty="0"/>
                        <a:t> </a:t>
                      </a:r>
                      <a:r>
                        <a:rPr lang="en-US" sz="2400" dirty="0" err="1"/>
                        <a:t>tránh</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65108320"/>
                  </a:ext>
                </a:extLst>
              </a:tr>
              <a:tr h="475252">
                <a:tc rowSpan="2">
                  <a:txBody>
                    <a:bodyPr/>
                    <a:lstStyle/>
                    <a:p>
                      <a:pPr algn="ctr"/>
                      <a:r>
                        <a:rPr lang="en-US" sz="1400" dirty="0" err="1">
                          <a:latin typeface="Arial" panose="020B0604020202020204" pitchFamily="34" charset="0"/>
                          <a:cs typeface="Arial" panose="020B0604020202020204" pitchFamily="34" charset="0"/>
                        </a:rPr>
                        <a:t>Xử</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lý</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công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thức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lượng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giác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trên</a:t>
                      </a:r>
                      <a:r>
                        <a:rPr lang="en-US" sz="1400" dirty="0">
                          <a:latin typeface="Arial" panose="020B0604020202020204" pitchFamily="34" charset="0"/>
                          <a:cs typeface="Arial" panose="020B0604020202020204" pitchFamily="34" charset="0"/>
                        </a:rPr>
                        <a:t> FPGA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latin typeface="Arial" panose="020B0604020202020204" pitchFamily="34" charset="0"/>
                          <a:cs typeface="Arial" panose="020B0604020202020204" pitchFamily="34" charset="0"/>
                        </a:rPr>
                        <a:t>Sử</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dụng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bảng</a:t>
                      </a:r>
                      <a:r>
                        <a:rPr lang="en-US" sz="1400" dirty="0">
                          <a:latin typeface="Arial" panose="020B0604020202020204" pitchFamily="34" charset="0"/>
                          <a:cs typeface="Arial" panose="020B0604020202020204" pitchFamily="34" charset="0"/>
                        </a:rPr>
                        <a:t> LUT </a:t>
                      </a:r>
                      <a:r>
                        <a:rPr lang="en-US" sz="1400" dirty="0" err="1">
                          <a:latin typeface="Arial" panose="020B0604020202020204" pitchFamily="34" charset="0"/>
                          <a:cs typeface="Arial" panose="020B0604020202020204" pitchFamily="34" charset="0"/>
                        </a:rPr>
                        <a:t>chứa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các</a:t>
                      </a:r>
                      <a:r>
                        <a:rPr lang="en-US" sz="1400" dirty="0">
                          <a:latin typeface="Arial" panose="020B0604020202020204" pitchFamily="34" charset="0"/>
                          <a:cs typeface="Arial" panose="020B0604020202020204" pitchFamily="34" charset="0"/>
                        </a:rPr>
                        <a:t> giá </a:t>
                      </a:r>
                      <a:r>
                        <a:rPr lang="en-US" sz="1400" dirty="0" err="1">
                          <a:latin typeface="Arial" panose="020B0604020202020204" pitchFamily="34" charset="0"/>
                          <a:cs typeface="Arial" panose="020B0604020202020204" pitchFamily="34" charset="0"/>
                        </a:rPr>
                        <a:t>trị</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có</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sẵn</a:t>
                      </a:r>
                      <a:r>
                        <a:rPr lang="en-US" sz="1400" dirty="0">
                          <a:latin typeface="Arial" panose="020B0604020202020204" pitchFamily="34" charset="0"/>
                          <a:cs typeface="Arial" panose="020B0604020202020204" pitchFamily="34" charset="0"/>
                        </a:rPr>
                        <a:t> để </a:t>
                      </a:r>
                      <a:r>
                        <a:rPr lang="en-US" sz="1400" dirty="0" err="1">
                          <a:latin typeface="Arial" panose="020B0604020202020204" pitchFamily="34" charset="0"/>
                          <a:cs typeface="Arial" panose="020B0604020202020204" pitchFamily="34" charset="0"/>
                        </a:rPr>
                        <a:t>không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cần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hợp</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lý</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nhất</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1400" dirty="0">
                          <a:latin typeface="Arial" panose="020B0604020202020204" pitchFamily="34" charset="0"/>
                          <a:cs typeface="Arial" panose="020B0604020202020204" pitchFamily="34" charset="0"/>
                        </a:rPr>
                        <a:t>Tìm </a:t>
                      </a:r>
                      <a:r>
                        <a:rPr lang="en-US" sz="1400" dirty="0" err="1">
                          <a:latin typeface="Arial" panose="020B0604020202020204" pitchFamily="34" charset="0"/>
                          <a:cs typeface="Arial" panose="020B0604020202020204" pitchFamily="34" charset="0"/>
                        </a:rPr>
                        <a:t>hiểu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về</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bảng</a:t>
                      </a:r>
                      <a:r>
                        <a:rPr lang="en-US" sz="1400" dirty="0">
                          <a:latin typeface="Arial" panose="020B0604020202020204" pitchFamily="34" charset="0"/>
                          <a:cs typeface="Arial" panose="020B0604020202020204" pitchFamily="34" charset="0"/>
                        </a:rPr>
                        <a:t> LUT </a:t>
                      </a:r>
                      <a:r>
                        <a:rPr lang="en-US" sz="1400" dirty="0" err="1">
                          <a:latin typeface="Arial" panose="020B0604020202020204" pitchFamily="34" charset="0"/>
                          <a:cs typeface="Arial" panose="020B0604020202020204" pitchFamily="34" charset="0"/>
                        </a:rPr>
                        <a:t>trước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hoặc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dùng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phương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pháp</a:t>
                      </a:r>
                      <a:r>
                        <a:rPr lang="en-US" sz="1400" dirty="0">
                          <a:latin typeface="Arial" panose="020B0604020202020204" pitchFamily="34" charset="0"/>
                          <a:cs typeface="Arial" panose="020B0604020202020204" pitchFamily="34" charset="0"/>
                        </a:rPr>
                        <a:t> CORDIC để </a:t>
                      </a:r>
                      <a:r>
                        <a:rPr lang="en-US" sz="1400" dirty="0" err="1">
                          <a:latin typeface="Arial" panose="020B0604020202020204" pitchFamily="34" charset="0"/>
                          <a:cs typeface="Arial" panose="020B0604020202020204" pitchFamily="34" charset="0"/>
                        </a:rPr>
                        <a:t>tính</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1107730"/>
                  </a:ext>
                </a:extLst>
              </a:tr>
              <a:tr h="475252">
                <a:tc vMerge="1">
                  <a:txBody>
                    <a:bodyPr/>
                    <a:lstStyle/>
                    <a:p>
                      <a:endParaRPr lang="en-US"/>
                    </a:p>
                  </a:txBody>
                  <a:tcPr/>
                </a:tc>
                <a:tc>
                  <a:txBody>
                    <a:bodyPr/>
                    <a:lstStyle/>
                    <a:p>
                      <a:pPr algn="ctr"/>
                      <a:r>
                        <a:rPr lang="en-US" sz="1400" dirty="0" err="1">
                          <a:latin typeface="Arial" panose="020B0604020202020204" pitchFamily="34" charset="0"/>
                          <a:cs typeface="Arial" panose="020B0604020202020204" pitchFamily="34" charset="0"/>
                        </a:rPr>
                        <a:t>Sử</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dụng</a:t>
                      </a:r>
                      <a:r>
                        <a:rPr lang="en-US" sz="1400" dirty="0">
                          <a:latin typeface="Arial" panose="020B0604020202020204" pitchFamily="34" charset="0"/>
                          <a:cs typeface="Arial" panose="020B0604020202020204" pitchFamily="34" charset="0"/>
                        </a:rPr>
                        <a:t> IP CORDIC để </a:t>
                      </a:r>
                      <a:r>
                        <a:rPr lang="en-US" sz="1400" dirty="0" err="1">
                          <a:latin typeface="Arial" panose="020B0604020202020204" pitchFamily="34" charset="0"/>
                          <a:cs typeface="Arial" panose="020B0604020202020204" pitchFamily="34" charset="0"/>
                        </a:rPr>
                        <a:t>tính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rườm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rà</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2546023793"/>
                  </a:ext>
                </a:extLst>
              </a:tr>
              <a:tr h="475252">
                <a:tc rowSpan="2">
                  <a:txBody>
                    <a:bodyPr/>
                    <a:lstStyle/>
                    <a:p>
                      <a:pPr algn="ctr"/>
                      <a:r>
                        <a:rPr lang="en-US" sz="1400" dirty="0" err="1">
                          <a:latin typeface="Arial" panose="020B0604020202020204" pitchFamily="34" charset="0"/>
                          <a:cs typeface="Arial" panose="020B0604020202020204" pitchFamily="34" charset="0"/>
                        </a:rPr>
                        <a:t>Bảng</a:t>
                      </a:r>
                      <a:r>
                        <a:rPr lang="en-US" sz="1400" dirty="0">
                          <a:latin typeface="Arial" panose="020B0604020202020204" pitchFamily="34" charset="0"/>
                          <a:cs typeface="Arial" panose="020B0604020202020204" pitchFamily="34" charset="0"/>
                        </a:rPr>
                        <a:t> LUT </a:t>
                      </a:r>
                      <a:r>
                        <a:rPr lang="en-US" sz="1400" dirty="0" err="1">
                          <a:latin typeface="Arial" panose="020B0604020202020204" pitchFamily="34" charset="0"/>
                          <a:cs typeface="Arial" panose="020B0604020202020204" pitchFamily="34" charset="0"/>
                        </a:rPr>
                        <a:t>gây</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lệch</a:t>
                      </a:r>
                      <a:r>
                        <a:rPr lang="en-US" sz="1400" dirty="0">
                          <a:latin typeface="Arial" panose="020B0604020202020204" pitchFamily="34" charset="0"/>
                          <a:cs typeface="Arial" panose="020B0604020202020204" pitchFamily="34" charset="0"/>
                        </a:rPr>
                        <a:t> giá </a:t>
                      </a:r>
                      <a:r>
                        <a:rPr lang="en-US" sz="1400" dirty="0" err="1">
                          <a:latin typeface="Arial" panose="020B0604020202020204" pitchFamily="34" charset="0"/>
                          <a:cs typeface="Arial" panose="020B0604020202020204" pitchFamily="34" charset="0"/>
                        </a:rPr>
                        <a:t>trị</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của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góc</a:t>
                      </a:r>
                      <a:r>
                        <a:rPr lang="en-US" sz="1400" dirty="0">
                          <a:latin typeface="Arial" panose="020B0604020202020204" pitchFamily="34" charset="0"/>
                          <a:cs typeface="Arial" panose="020B0604020202020204" pitchFamily="34" charset="0"/>
                        </a:rPr>
                        <a:t> Y </a:t>
                      </a:r>
                      <a:r>
                        <a:rPr lang="en-US" sz="1400" dirty="0" err="1">
                          <a:latin typeface="Arial" panose="020B0604020202020204" pitchFamily="34" charset="0"/>
                          <a:cs typeface="Arial" panose="020B0604020202020204" pitchFamily="34" charset="0"/>
                        </a:rPr>
                        <a:t>và</a:t>
                      </a:r>
                      <a:r>
                        <a:rPr lang="en-US" sz="1400" dirty="0">
                          <a:latin typeface="Arial" panose="020B0604020202020204" pitchFamily="34" charset="0"/>
                          <a:cs typeface="Arial" panose="020B0604020202020204" pitchFamily="34" charset="0"/>
                        </a:rPr>
                        <a:t> Z</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latin typeface="Arial" panose="020B0604020202020204" pitchFamily="34" charset="0"/>
                          <a:cs typeface="Arial" panose="020B0604020202020204" pitchFamily="34" charset="0"/>
                        </a:rPr>
                        <a:t>Hiệu </a:t>
                      </a:r>
                      <a:r>
                        <a:rPr lang="en-US" sz="1400" dirty="0" err="1">
                          <a:latin typeface="Arial" panose="020B0604020202020204" pitchFamily="34" charset="0"/>
                          <a:cs typeface="Arial" panose="020B0604020202020204" pitchFamily="34" charset="0"/>
                        </a:rPr>
                        <a:t>chỉnh</a:t>
                      </a:r>
                      <a:r>
                        <a:rPr lang="en-US" sz="1400" dirty="0">
                          <a:latin typeface="Arial" panose="020B0604020202020204" pitchFamily="34" charset="0"/>
                          <a:cs typeface="Arial" panose="020B0604020202020204" pitchFamily="34" charset="0"/>
                        </a:rPr>
                        <a:t> lại </a:t>
                      </a:r>
                      <a:r>
                        <a:rPr lang="en-US" sz="1400" dirty="0" err="1">
                          <a:latin typeface="Arial" panose="020B0604020202020204" pitchFamily="34" charset="0"/>
                          <a:cs typeface="Arial" panose="020B0604020202020204" pitchFamily="34" charset="0"/>
                        </a:rPr>
                        <a:t>bảng</a:t>
                      </a:r>
                      <a:r>
                        <a:rPr lang="en-US" sz="1400" dirty="0">
                          <a:latin typeface="Arial" panose="020B0604020202020204" pitchFamily="34" charset="0"/>
                          <a:cs typeface="Arial" panose="020B0604020202020204" pitchFamily="34" charset="0"/>
                        </a:rPr>
                        <a:t> LUT </a:t>
                      </a:r>
                      <a:r>
                        <a:rPr lang="en-US" sz="1400" dirty="0" err="1">
                          <a:latin typeface="Arial" panose="020B0604020202020204" pitchFamily="34" charset="0"/>
                          <a:cs typeface="Arial" panose="020B0604020202020204" pitchFamily="34" charset="0"/>
                        </a:rPr>
                        <a:t>bằng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cách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cân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đối</a:t>
                      </a:r>
                      <a:r>
                        <a:rPr lang="en-US" sz="1400" dirty="0">
                          <a:latin typeface="Arial" panose="020B0604020202020204" pitchFamily="34" charset="0"/>
                          <a:cs typeface="Arial" panose="020B0604020202020204" pitchFamily="34" charset="0"/>
                        </a:rPr>
                        <a:t> lại giá </a:t>
                      </a:r>
                      <a:r>
                        <a:rPr lang="en-US" sz="1400" dirty="0" err="1">
                          <a:latin typeface="Arial" panose="020B0604020202020204" pitchFamily="34" charset="0"/>
                          <a:cs typeface="Arial" panose="020B0604020202020204" pitchFamily="34" charset="0"/>
                        </a:rPr>
                        <a:t>trị</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của</a:t>
                      </a:r>
                      <a:r>
                        <a:rPr lang="en-US" sz="1400" dirty="0">
                          <a:latin typeface="Arial" panose="020B0604020202020204" pitchFamily="34" charset="0"/>
                          <a:cs typeface="Arial" panose="020B0604020202020204" pitchFamily="34" charset="0"/>
                        </a:rPr>
                        <a:t> chúng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1400" dirty="0" err="1">
                          <a:latin typeface="Arial" panose="020B0604020202020204" pitchFamily="34" charset="0"/>
                          <a:cs typeface="Arial" panose="020B0604020202020204" pitchFamily="34" charset="0"/>
                        </a:rPr>
                        <a:t>Cân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đối</a:t>
                      </a:r>
                      <a:r>
                        <a:rPr lang="en-US" sz="1400" dirty="0">
                          <a:latin typeface="Arial" panose="020B0604020202020204" pitchFamily="34" charset="0"/>
                          <a:cs typeface="Arial" panose="020B0604020202020204" pitchFamily="34" charset="0"/>
                        </a:rPr>
                        <a:t> lại </a:t>
                      </a:r>
                      <a:r>
                        <a:rPr lang="en-US" sz="1400" dirty="0" err="1">
                          <a:latin typeface="Arial" panose="020B0604020202020204" pitchFamily="34" charset="0"/>
                          <a:cs typeface="Arial" panose="020B0604020202020204" pitchFamily="34" charset="0"/>
                        </a:rPr>
                        <a:t>bảng</a:t>
                      </a:r>
                      <a:r>
                        <a:rPr lang="en-US" sz="1400" dirty="0">
                          <a:latin typeface="Arial" panose="020B0604020202020204" pitchFamily="34" charset="0"/>
                          <a:cs typeface="Arial" panose="020B0604020202020204" pitchFamily="34" charset="0"/>
                        </a:rPr>
                        <a:t> LUT </a:t>
                      </a:r>
                      <a:r>
                        <a:rPr lang="en-US" sz="1400" dirty="0" err="1">
                          <a:latin typeface="Arial" panose="020B0604020202020204" pitchFamily="34" charset="0"/>
                          <a:cs typeface="Arial" panose="020B0604020202020204" pitchFamily="34" charset="0"/>
                        </a:rPr>
                        <a:t>ngay</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từ</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đầu</a:t>
                      </a:r>
                      <a:r>
                        <a:rPr lang="en-US" sz="1400" dirty="0">
                          <a:latin typeface="Arial" panose="020B0604020202020204" pitchFamily="34" charset="0"/>
                          <a:cs typeface="Arial" panose="020B0604020202020204" pitchFamily="34" charset="0"/>
                        </a:rPr>
                        <a:t> để </a:t>
                      </a:r>
                      <a:r>
                        <a:rPr lang="en-US" sz="1400" dirty="0" err="1">
                          <a:latin typeface="Arial" panose="020B0604020202020204" pitchFamily="34" charset="0"/>
                          <a:cs typeface="Arial" panose="020B0604020202020204" pitchFamily="34" charset="0"/>
                        </a:rPr>
                        <a:t>tránh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lãng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phí</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thời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gian</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61102586"/>
                  </a:ext>
                </a:extLst>
              </a:tr>
              <a:tr h="475252">
                <a:tc vMerge="1">
                  <a:txBody>
                    <a:bodyPr/>
                    <a:lstStyle/>
                    <a:p>
                      <a:endParaRPr lang="en-US"/>
                    </a:p>
                  </a:txBody>
                  <a:tcPr/>
                </a:tc>
                <a:tc>
                  <a:txBody>
                    <a:bodyPr/>
                    <a:lstStyle/>
                    <a:p>
                      <a:pPr algn="ctr"/>
                      <a:r>
                        <a:rPr lang="en-US" sz="1400" dirty="0">
                          <a:latin typeface="Arial" panose="020B0604020202020204" pitchFamily="34" charset="0"/>
                          <a:cs typeface="Arial" panose="020B0604020202020204" pitchFamily="34" charset="0"/>
                        </a:rPr>
                        <a:t>Tham </a:t>
                      </a:r>
                      <a:r>
                        <a:rPr lang="en-US" sz="1400" dirty="0" err="1">
                          <a:latin typeface="Arial" panose="020B0604020202020204" pitchFamily="34" charset="0"/>
                          <a:cs typeface="Arial" panose="020B0604020202020204" pitchFamily="34" charset="0"/>
                        </a:rPr>
                        <a:t>khảo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bảng</a:t>
                      </a:r>
                      <a:r>
                        <a:rPr lang="en-US" sz="1400" dirty="0">
                          <a:latin typeface="Arial" panose="020B0604020202020204" pitchFamily="34" charset="0"/>
                          <a:cs typeface="Arial" panose="020B0604020202020204" pitchFamily="34" charset="0"/>
                        </a:rPr>
                        <a:t> LUT </a:t>
                      </a:r>
                      <a:r>
                        <a:rPr lang="en-US" sz="1400" dirty="0" err="1">
                          <a:latin typeface="Arial" panose="020B0604020202020204" pitchFamily="34" charset="0"/>
                          <a:cs typeface="Arial" panose="020B0604020202020204" pitchFamily="34" charset="0"/>
                        </a:rPr>
                        <a:t>của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anh</a:t>
                      </a:r>
                      <a:r>
                        <a:rPr lang="en-US" sz="1400" dirty="0">
                          <a:latin typeface="Arial" panose="020B0604020202020204" pitchFamily="34" charset="0"/>
                          <a:cs typeface="Arial" panose="020B0604020202020204" pitchFamily="34" charset="0"/>
                        </a:rPr>
                        <a:t> Tuấn (</a:t>
                      </a:r>
                      <a:r>
                        <a:rPr lang="en-US" sz="1400" dirty="0" err="1">
                          <a:latin typeface="Arial" panose="020B0604020202020204" pitchFamily="34" charset="0"/>
                          <a:cs typeface="Arial" panose="020B0604020202020204" pitchFamily="34" charset="0"/>
                        </a:rPr>
                        <a:t>không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tham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khảo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được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vì</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mỗi</a:t>
                      </a:r>
                      <a:r>
                        <a:rPr lang="en-US" sz="1400" dirty="0">
                          <a:latin typeface="Arial" panose="020B0604020202020204" pitchFamily="34" charset="0"/>
                          <a:cs typeface="Arial" panose="020B0604020202020204" pitchFamily="34" charset="0"/>
                        </a:rPr>
                        <a:t> con </a:t>
                      </a:r>
                      <a:r>
                        <a:rPr lang="en-US" sz="1400" dirty="0" err="1">
                          <a:latin typeface="Arial" panose="020B0604020202020204" pitchFamily="34" charset="0"/>
                          <a:cs typeface="Arial" panose="020B0604020202020204" pitchFamily="34" charset="0"/>
                        </a:rPr>
                        <a:t>cảm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biến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trên</a:t>
                      </a:r>
                      <a:r>
                        <a:rPr lang="en-US" sz="1400" dirty="0">
                          <a:latin typeface="Arial" panose="020B0604020202020204" pitchFamily="34" charset="0"/>
                          <a:cs typeface="Arial" panose="020B0604020202020204" pitchFamily="34" charset="0"/>
                        </a:rPr>
                        <a:t> FPGA </a:t>
                      </a:r>
                      <a:r>
                        <a:rPr lang="en-US" sz="1400" dirty="0" err="1">
                          <a:latin typeface="Arial" panose="020B0604020202020204" pitchFamily="34" charset="0"/>
                          <a:cs typeface="Arial" panose="020B0604020202020204" pitchFamily="34" charset="0"/>
                        </a:rPr>
                        <a:t>đều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có</a:t>
                      </a:r>
                      <a:r>
                        <a:rPr lang="en-US" sz="1400" dirty="0">
                          <a:latin typeface="Arial" panose="020B0604020202020204" pitchFamily="34" charset="0"/>
                          <a:cs typeface="Arial" panose="020B0604020202020204" pitchFamily="34" charset="0"/>
                        </a:rPr>
                        <a:t> độ </a:t>
                      </a:r>
                      <a:r>
                        <a:rPr lang="en-US" sz="1400" dirty="0" err="1">
                          <a:latin typeface="Arial" panose="020B0604020202020204" pitchFamily="34" charset="0"/>
                          <a:cs typeface="Arial" panose="020B0604020202020204" pitchFamily="34" charset="0"/>
                        </a:rPr>
                        <a:t>nhạy</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nhau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tương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đối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cần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hiệu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thủ</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công</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718587224"/>
                  </a:ext>
                </a:extLst>
              </a:tr>
              <a:tr h="475252">
                <a:tc rowSpan="2">
                  <a:txBody>
                    <a:bodyPr/>
                    <a:lstStyle/>
                    <a:p>
                      <a:pPr algn="ctr"/>
                      <a:r>
                        <a:rPr lang="en-US" sz="1400" dirty="0">
                          <a:latin typeface="Arial" panose="020B0604020202020204" pitchFamily="34" charset="0"/>
                          <a:cs typeface="Arial" panose="020B0604020202020204" pitchFamily="34" charset="0"/>
                        </a:rPr>
                        <a:t>Các </a:t>
                      </a:r>
                      <a:r>
                        <a:rPr lang="en-US" sz="1400" dirty="0" err="1">
                          <a:latin typeface="Arial" panose="020B0604020202020204" pitchFamily="34" charset="0"/>
                          <a:cs typeface="Arial" panose="020B0604020202020204" pitchFamily="34" charset="0"/>
                        </a:rPr>
                        <a:t>góc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chỉ</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hiển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thị</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trong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khoảng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từ</a:t>
                      </a:r>
                      <a:r>
                        <a:rPr lang="en-US" sz="1400" dirty="0">
                          <a:latin typeface="Arial" panose="020B0604020202020204" pitchFamily="34" charset="0"/>
                          <a:cs typeface="Arial" panose="020B0604020202020204" pitchFamily="34" charset="0"/>
                        </a:rPr>
                        <a:t> -90 </a:t>
                      </a:r>
                      <a:r>
                        <a:rPr lang="en-US" sz="1400" dirty="0" err="1">
                          <a:latin typeface="Arial" panose="020B0604020202020204" pitchFamily="34" charset="0"/>
                          <a:cs typeface="Arial" panose="020B0604020202020204" pitchFamily="34" charset="0"/>
                        </a:rPr>
                        <a:t>đến</a:t>
                      </a:r>
                      <a:r>
                        <a:rPr lang="en-US" sz="1400" dirty="0">
                          <a:latin typeface="Arial" panose="020B0604020202020204" pitchFamily="34" charset="0"/>
                          <a:cs typeface="Arial" panose="020B0604020202020204" pitchFamily="34" charset="0"/>
                        </a:rPr>
                        <a:t> 90 độ</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latin typeface="Arial" panose="020B0604020202020204" pitchFamily="34" charset="0"/>
                          <a:cs typeface="Arial" panose="020B0604020202020204" pitchFamily="34" charset="0"/>
                        </a:rPr>
                        <a:t>Dựa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vào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góc</a:t>
                      </a:r>
                      <a:r>
                        <a:rPr lang="en-US" sz="1400" dirty="0">
                          <a:latin typeface="Arial" panose="020B0604020202020204" pitchFamily="34" charset="0"/>
                          <a:cs typeface="Arial" panose="020B0604020202020204" pitchFamily="34" charset="0"/>
                        </a:rPr>
                        <a:t> Z để </a:t>
                      </a:r>
                      <a:r>
                        <a:rPr lang="en-US" sz="1400" dirty="0" err="1">
                          <a:latin typeface="Arial" panose="020B0604020202020204" pitchFamily="34" charset="0"/>
                          <a:cs typeface="Arial" panose="020B0604020202020204" pitchFamily="34" charset="0"/>
                        </a:rPr>
                        <a:t>tính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góc</a:t>
                      </a:r>
                      <a:r>
                        <a:rPr lang="en-US" sz="1400" dirty="0">
                          <a:latin typeface="Arial" panose="020B0604020202020204" pitchFamily="34" charset="0"/>
                          <a:cs typeface="Arial" panose="020B0604020202020204" pitchFamily="34" charset="0"/>
                        </a:rPr>
                        <a:t> X </a:t>
                      </a:r>
                      <a:r>
                        <a:rPr lang="en-US" sz="1400" dirty="0" err="1">
                          <a:latin typeface="Arial" panose="020B0604020202020204" pitchFamily="34" charset="0"/>
                          <a:cs typeface="Arial" panose="020B0604020202020204" pitchFamily="34" charset="0"/>
                        </a:rPr>
                        <a:t>và</a:t>
                      </a:r>
                      <a:r>
                        <a:rPr lang="en-US" sz="1400" dirty="0">
                          <a:latin typeface="Arial" panose="020B0604020202020204" pitchFamily="34" charset="0"/>
                          <a:cs typeface="Arial" panose="020B0604020202020204" pitchFamily="34" charset="0"/>
                        </a:rPr>
                        <a:t> Y </a:t>
                      </a:r>
                      <a:r>
                        <a:rPr lang="en-US" sz="1400" dirty="0" err="1">
                          <a:latin typeface="Arial" panose="020B0604020202020204" pitchFamily="34" charset="0"/>
                          <a:cs typeface="Arial" panose="020B0604020202020204" pitchFamily="34" charset="0"/>
                        </a:rPr>
                        <a:t>dựa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vào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mối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quan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hệ</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trong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trục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tọa</a:t>
                      </a:r>
                      <a:r>
                        <a:rPr lang="en-US" sz="1400" dirty="0">
                          <a:latin typeface="Arial" panose="020B0604020202020204" pitchFamily="34" charset="0"/>
                          <a:cs typeface="Arial" panose="020B0604020202020204" pitchFamily="34" charset="0"/>
                        </a:rPr>
                        <a:t> độ</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1400" dirty="0">
                          <a:latin typeface="Arial" panose="020B0604020202020204" pitchFamily="34" charset="0"/>
                          <a:cs typeface="Arial" panose="020B0604020202020204" pitchFamily="34" charset="0"/>
                        </a:rPr>
                        <a:t>Tìm </a:t>
                      </a:r>
                      <a:r>
                        <a:rPr lang="en-US" sz="1400" dirty="0" err="1">
                          <a:latin typeface="Arial" panose="020B0604020202020204" pitchFamily="34" charset="0"/>
                          <a:cs typeface="Arial" panose="020B0604020202020204" pitchFamily="34" charset="0"/>
                        </a:rPr>
                        <a:t>hiểu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ngay</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về</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xử</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lý</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khoảng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tọa</a:t>
                      </a:r>
                      <a:r>
                        <a:rPr lang="en-US" sz="1400" dirty="0">
                          <a:latin typeface="Arial" panose="020B0604020202020204" pitchFamily="34" charset="0"/>
                          <a:cs typeface="Arial" panose="020B0604020202020204" pitchFamily="34" charset="0"/>
                        </a:rPr>
                        <a:t> độ </a:t>
                      </a:r>
                      <a:r>
                        <a:rPr lang="en-US" sz="1400" dirty="0" err="1">
                          <a:latin typeface="Arial" panose="020B0604020202020204" pitchFamily="34" charset="0"/>
                          <a:cs typeface="Arial" panose="020B0604020202020204" pitchFamily="34" charset="0"/>
                        </a:rPr>
                        <a:t>của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góc</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04059999"/>
                  </a:ext>
                </a:extLst>
              </a:tr>
              <a:tr h="475252">
                <a:tc vMerge="1">
                  <a:txBody>
                    <a:bodyPr/>
                    <a:lstStyle/>
                    <a:p>
                      <a:endParaRPr lang="en-US"/>
                    </a:p>
                  </a:txBody>
                  <a:tcPr/>
                </a:tc>
                <a:tc>
                  <a:txBody>
                    <a:bodyPr/>
                    <a:lstStyle/>
                    <a:p>
                      <a:pPr algn="ctr"/>
                      <a:r>
                        <a:rPr lang="en-US" sz="1400" dirty="0" err="1">
                          <a:latin typeface="Arial" panose="020B0604020202020204" pitchFamily="34" charset="0"/>
                          <a:cs typeface="Arial" panose="020B0604020202020204" pitchFamily="34" charset="0"/>
                        </a:rPr>
                        <a:t>Tính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góc</a:t>
                      </a:r>
                      <a:r>
                        <a:rPr lang="en-US" sz="1400" dirty="0">
                          <a:latin typeface="Arial" panose="020B0604020202020204" pitchFamily="34" charset="0"/>
                          <a:cs typeface="Arial" panose="020B0604020202020204" pitchFamily="34" charset="0"/>
                        </a:rPr>
                        <a:t> Z </a:t>
                      </a:r>
                      <a:r>
                        <a:rPr lang="en-US" sz="1400" dirty="0" err="1">
                          <a:latin typeface="Arial" panose="020B0604020202020204" pitchFamily="34" charset="0"/>
                          <a:cs typeface="Arial" panose="020B0604020202020204" pitchFamily="34" charset="0"/>
                        </a:rPr>
                        <a:t>phụ</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thuộc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theo</a:t>
                      </a:r>
                      <a:r>
                        <a:rPr lang="en-US" sz="1400" dirty="0">
                          <a:latin typeface="Arial" panose="020B0604020202020204" pitchFamily="34" charset="0"/>
                          <a:cs typeface="Arial" panose="020B0604020202020204" pitchFamily="34" charset="0"/>
                        </a:rPr>
                        <a:t> X </a:t>
                      </a:r>
                      <a:r>
                        <a:rPr lang="en-US" sz="1400" dirty="0" err="1">
                          <a:latin typeface="Arial" panose="020B0604020202020204" pitchFamily="34" charset="0"/>
                          <a:cs typeface="Arial" panose="020B0604020202020204" pitchFamily="34" charset="0"/>
                        </a:rPr>
                        <a:t>và</a:t>
                      </a:r>
                      <a:r>
                        <a:rPr lang="en-US" sz="1400" dirty="0">
                          <a:latin typeface="Arial" panose="020B0604020202020204" pitchFamily="34" charset="0"/>
                          <a:cs typeface="Arial" panose="020B0604020202020204" pitchFamily="34" charset="0"/>
                        </a:rPr>
                        <a:t> Y (</a:t>
                      </a:r>
                      <a:r>
                        <a:rPr lang="en-US" sz="1400" dirty="0" err="1">
                          <a:latin typeface="Arial" panose="020B0604020202020204" pitchFamily="34" charset="0"/>
                          <a:cs typeface="Arial" panose="020B0604020202020204" pitchFamily="34" charset="0"/>
                        </a:rPr>
                        <a:t>dễ</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bị</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sai</a:t>
                      </a:r>
                      <a:r>
                        <a:rPr lang="en-US" sz="1400" dirty="0">
                          <a:latin typeface="Arial" panose="020B0604020202020204" pitchFamily="34" charset="0"/>
                          <a:cs typeface="Arial" panose="020B0604020202020204" pitchFamily="34" charset="0"/>
                        </a:rPr>
                        <a:t> do </a:t>
                      </a:r>
                      <a:r>
                        <a:rPr lang="en-US" sz="1400" dirty="0" err="1">
                          <a:latin typeface="Arial" panose="020B0604020202020204" pitchFamily="34" charset="0"/>
                          <a:cs typeface="Arial" panose="020B0604020202020204" pitchFamily="34" charset="0"/>
                        </a:rPr>
                        <a:t>không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thể</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hiển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thị</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được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hướng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xác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của</a:t>
                      </a:r>
                      <a:r>
                        <a:rPr lang="en-US" sz="1400" dirty="0">
                          <a:latin typeface="Arial" panose="020B0604020202020204" pitchFamily="34" charset="0"/>
                          <a:cs typeface="Arial" panose="020B0604020202020204" pitchFamily="34" charset="0"/>
                        </a:rPr>
                        <a:t> Z </a:t>
                      </a:r>
                      <a:r>
                        <a:rPr lang="en-US" sz="1400" dirty="0" err="1">
                          <a:latin typeface="Arial" panose="020B0604020202020204" pitchFamily="34" charset="0"/>
                          <a:cs typeface="Arial" panose="020B0604020202020204" pitchFamily="34" charset="0"/>
                        </a:rPr>
                        <a:t>là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theo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chiều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âm</a:t>
                      </a:r>
                      <a:r>
                        <a:rPr lang="en-US" sz="1400" dirty="0">
                          <a:latin typeface="Arial" panose="020B0604020202020204" pitchFamily="34" charset="0"/>
                          <a:cs typeface="Arial" panose="020B0604020202020204" pitchFamily="34" charset="0"/>
                        </a:rPr>
                        <a:t> hay </a:t>
                      </a:r>
                      <a:r>
                        <a:rPr lang="en-US" sz="1400" dirty="0" err="1">
                          <a:latin typeface="Arial" panose="020B0604020202020204" pitchFamily="34" charset="0"/>
                          <a:cs typeface="Arial" panose="020B0604020202020204" pitchFamily="34" charset="0"/>
                        </a:rPr>
                        <a:t>dương</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603808276"/>
                  </a:ext>
                </a:extLst>
              </a:tr>
            </a:tbl>
          </a:graphicData>
        </a:graphic>
      </p:graphicFrame>
    </p:spTree>
    <p:extLst>
      <p:ext uri="{BB962C8B-B14F-4D97-AF65-F5344CB8AC3E}">
        <p14:creationId xmlns:p14="http://schemas.microsoft.com/office/powerpoint/2010/main" val="30368375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5FB686-4D11-03E9-6DDA-0D4C0F5E09E1}"/>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4CB1835-3B1F-ABB8-2E33-5337B69AF160}"/>
              </a:ext>
            </a:extLst>
          </p:cNvPr>
          <p:cNvSpPr>
            <a:spLocks noGrp="1"/>
          </p:cNvSpPr>
          <p:nvPr>
            <p:ph idx="1"/>
          </p:nvPr>
        </p:nvSpPr>
        <p:spPr/>
        <p:txBody>
          <a:bodyPr>
            <a:normAutofit/>
          </a:bodyPr>
          <a:lstStyle/>
          <a:p>
            <a:pPr algn="ctr"/>
            <a:r>
              <a:rPr lang="en-US" sz="4000" b="1" dirty="0"/>
              <a:t>3. </a:t>
            </a:r>
            <a:r>
              <a:rPr lang="en-US" sz="4000" b="1" dirty="0" err="1"/>
              <a:t>Vấn</a:t>
            </a:r>
            <a:r>
              <a:rPr lang="en-US" sz="4000" b="1" dirty="0"/>
              <a:t> </a:t>
            </a:r>
            <a:r>
              <a:rPr lang="en-US" sz="4000" b="1" dirty="0" err="1"/>
              <a:t>đề</a:t>
            </a:r>
            <a:r>
              <a:rPr lang="en-US" sz="4000" b="1" dirty="0"/>
              <a:t> </a:t>
            </a:r>
            <a:r>
              <a:rPr lang="en-US" sz="4000" b="1" dirty="0" err="1"/>
              <a:t>gặp</a:t>
            </a:r>
            <a:r>
              <a:rPr lang="en-US" sz="4000" b="1" dirty="0"/>
              <a:t> </a:t>
            </a:r>
            <a:r>
              <a:rPr lang="en-US" sz="4000" b="1" dirty="0" err="1"/>
              <a:t>phải</a:t>
            </a:r>
            <a:r>
              <a:rPr lang="en-US" sz="4000" b="1" dirty="0"/>
              <a:t> </a:t>
            </a:r>
            <a:r>
              <a:rPr lang="en-US" sz="4000" b="1" dirty="0" err="1"/>
              <a:t>và</a:t>
            </a:r>
            <a:r>
              <a:rPr lang="en-US" sz="4000" b="1" dirty="0"/>
              <a:t> </a:t>
            </a:r>
            <a:r>
              <a:rPr lang="en-US" sz="4000" b="1" dirty="0" err="1"/>
              <a:t>cách</a:t>
            </a:r>
            <a:r>
              <a:rPr lang="en-US" sz="4000" b="1" dirty="0"/>
              <a:t> </a:t>
            </a:r>
            <a:r>
              <a:rPr lang="en-US" sz="4000" b="1" dirty="0" err="1"/>
              <a:t>khắc</a:t>
            </a:r>
            <a:r>
              <a:rPr lang="en-US" sz="4000" b="1" dirty="0"/>
              <a:t> </a:t>
            </a:r>
            <a:r>
              <a:rPr lang="en-US" sz="4000" b="1" dirty="0" err="1"/>
              <a:t>phục</a:t>
            </a:r>
            <a:endParaRPr lang="en-US" sz="4000" b="1" dirty="0"/>
          </a:p>
        </p:txBody>
      </p:sp>
      <p:sp>
        <p:nvSpPr>
          <p:cNvPr id="2" name="Date Placeholder 1">
            <a:extLst>
              <a:ext uri="{FF2B5EF4-FFF2-40B4-BE49-F238E27FC236}">
                <a16:creationId xmlns:a16="http://schemas.microsoft.com/office/drawing/2014/main" id="{40A87141-3075-D1E9-5ED4-D61CECF699FD}"/>
              </a:ext>
            </a:extLst>
          </p:cNvPr>
          <p:cNvSpPr>
            <a:spLocks noGrp="1"/>
          </p:cNvSpPr>
          <p:nvPr>
            <p:ph type="dt" sz="half" idx="10"/>
          </p:nvPr>
        </p:nvSpPr>
        <p:spPr/>
        <p:txBody>
          <a:bodyPr/>
          <a:lstStyle/>
          <a:p>
            <a:fld id="{4539B42E-1DA9-4836-AF1A-482AFA3C457B}" type="datetime9">
              <a:rPr lang="en-US" smtClean="0"/>
              <a:t>1/30/2026 1:31:25 PM</a:t>
            </a:fld>
            <a:endParaRPr lang="en-US"/>
          </a:p>
        </p:txBody>
      </p:sp>
      <p:sp>
        <p:nvSpPr>
          <p:cNvPr id="4" name="Footer Placeholder 3">
            <a:extLst>
              <a:ext uri="{FF2B5EF4-FFF2-40B4-BE49-F238E27FC236}">
                <a16:creationId xmlns:a16="http://schemas.microsoft.com/office/drawing/2014/main" id="{55D4C417-01E0-47AF-17E3-09E44BDFE4BA}"/>
              </a:ext>
            </a:extLst>
          </p:cNvPr>
          <p:cNvSpPr>
            <a:spLocks noGrp="1"/>
          </p:cNvSpPr>
          <p:nvPr>
            <p:ph type="ftr" sz="quarter" idx="11"/>
          </p:nvPr>
        </p:nvSpPr>
        <p:spPr/>
        <p:txBody>
          <a:bodyPr/>
          <a:lstStyle/>
          <a:p>
            <a:r>
              <a:rPr lang="en-US"/>
              <a:t>Nguyễn Thành Đạt</a:t>
            </a:r>
            <a:endParaRPr lang="en-US" dirty="0"/>
          </a:p>
        </p:txBody>
      </p:sp>
      <p:sp>
        <p:nvSpPr>
          <p:cNvPr id="5" name="Slide Number Placeholder 4">
            <a:extLst>
              <a:ext uri="{FF2B5EF4-FFF2-40B4-BE49-F238E27FC236}">
                <a16:creationId xmlns:a16="http://schemas.microsoft.com/office/drawing/2014/main" id="{896EBF0C-A141-0F6F-AB5B-F9F300232001}"/>
              </a:ext>
            </a:extLst>
          </p:cNvPr>
          <p:cNvSpPr>
            <a:spLocks noGrp="1"/>
          </p:cNvSpPr>
          <p:nvPr>
            <p:ph type="sldNum" sz="quarter" idx="12"/>
          </p:nvPr>
        </p:nvSpPr>
        <p:spPr/>
        <p:txBody>
          <a:bodyPr/>
          <a:lstStyle/>
          <a:p>
            <a:fld id="{81097CE2-82D9-4ED5-9F0C-F9C654B904AA}" type="slidenum">
              <a:rPr lang="en-US" smtClean="0"/>
              <a:t>16</a:t>
            </a:fld>
            <a:endParaRPr lang="en-US" dirty="0"/>
          </a:p>
        </p:txBody>
      </p:sp>
    </p:spTree>
    <p:extLst>
      <p:ext uri="{BB962C8B-B14F-4D97-AF65-F5344CB8AC3E}">
        <p14:creationId xmlns:p14="http://schemas.microsoft.com/office/powerpoint/2010/main" val="9332523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C07D5-9002-AD3A-07F4-AED8662D9273}"/>
              </a:ext>
            </a:extLst>
          </p:cNvPr>
          <p:cNvSpPr>
            <a:spLocks noGrp="1"/>
          </p:cNvSpPr>
          <p:nvPr>
            <p:ph type="title"/>
          </p:nvPr>
        </p:nvSpPr>
        <p:spPr>
          <a:xfrm>
            <a:off x="146304" y="195163"/>
            <a:ext cx="7359396" cy="702303"/>
          </a:xfrm>
        </p:spPr>
        <p:txBody>
          <a:bodyPr>
            <a:normAutofit fontScale="90000"/>
          </a:bodyPr>
          <a:lstStyle/>
          <a:p>
            <a:r>
              <a:rPr lang="en-US" sz="3600" b="1" dirty="0"/>
              <a:t>3. </a:t>
            </a:r>
            <a:r>
              <a:rPr lang="en-US" sz="3600" b="1" dirty="0" err="1"/>
              <a:t>Vấn</a:t>
            </a:r>
            <a:r>
              <a:rPr lang="en-US" sz="3600" b="1" dirty="0"/>
              <a:t> </a:t>
            </a:r>
            <a:r>
              <a:rPr lang="en-US" sz="3600" b="1" dirty="0" err="1"/>
              <a:t>đề</a:t>
            </a:r>
            <a:r>
              <a:rPr lang="en-US" sz="3600" b="1" dirty="0"/>
              <a:t> </a:t>
            </a:r>
            <a:r>
              <a:rPr lang="en-US" sz="3600" b="1" dirty="0" err="1"/>
              <a:t>gặp</a:t>
            </a:r>
            <a:r>
              <a:rPr lang="en-US" sz="3600" b="1" dirty="0"/>
              <a:t> </a:t>
            </a:r>
            <a:r>
              <a:rPr lang="en-US" sz="3600" b="1" dirty="0" err="1"/>
              <a:t>phải</a:t>
            </a:r>
            <a:r>
              <a:rPr lang="en-US" sz="3600" b="1" dirty="0"/>
              <a:t> </a:t>
            </a:r>
            <a:r>
              <a:rPr lang="en-US" sz="3600" b="1" dirty="0" err="1"/>
              <a:t>và</a:t>
            </a:r>
            <a:r>
              <a:rPr lang="en-US" sz="3600" b="1" dirty="0"/>
              <a:t> </a:t>
            </a:r>
            <a:r>
              <a:rPr lang="en-US" sz="3600" b="1" dirty="0" err="1"/>
              <a:t>cách</a:t>
            </a:r>
            <a:r>
              <a:rPr lang="en-US" sz="3600" b="1" dirty="0"/>
              <a:t> </a:t>
            </a:r>
            <a:r>
              <a:rPr lang="en-US" sz="3600" b="1" dirty="0" err="1"/>
              <a:t>khắc</a:t>
            </a:r>
            <a:r>
              <a:rPr lang="en-US" sz="3600" b="1" dirty="0"/>
              <a:t> </a:t>
            </a:r>
            <a:r>
              <a:rPr lang="en-US" sz="3600" b="1" dirty="0" err="1"/>
              <a:t>phục</a:t>
            </a:r>
            <a:endParaRPr lang="en-US" sz="3600" dirty="0"/>
          </a:p>
        </p:txBody>
      </p:sp>
      <p:sp>
        <p:nvSpPr>
          <p:cNvPr id="4" name="Date Placeholder 3">
            <a:extLst>
              <a:ext uri="{FF2B5EF4-FFF2-40B4-BE49-F238E27FC236}">
                <a16:creationId xmlns:a16="http://schemas.microsoft.com/office/drawing/2014/main" id="{71DB1D10-FED0-394D-B3C5-70A1403B85BB}"/>
              </a:ext>
            </a:extLst>
          </p:cNvPr>
          <p:cNvSpPr>
            <a:spLocks noGrp="1"/>
          </p:cNvSpPr>
          <p:nvPr>
            <p:ph type="dt" sz="half" idx="10"/>
          </p:nvPr>
        </p:nvSpPr>
        <p:spPr/>
        <p:txBody>
          <a:bodyPr/>
          <a:lstStyle/>
          <a:p>
            <a:fld id="{9BAA1B63-3E48-4549-BEF8-C051D16CB7A0}" type="datetime9">
              <a:rPr lang="en-US" smtClean="0"/>
              <a:t>1/30/2026 1:31:25 PM</a:t>
            </a:fld>
            <a:endParaRPr lang="en-US"/>
          </a:p>
        </p:txBody>
      </p:sp>
      <p:sp>
        <p:nvSpPr>
          <p:cNvPr id="6" name="Footer Placeholder 5">
            <a:extLst>
              <a:ext uri="{FF2B5EF4-FFF2-40B4-BE49-F238E27FC236}">
                <a16:creationId xmlns:a16="http://schemas.microsoft.com/office/drawing/2014/main" id="{557A1B87-37E1-57F6-D52B-A4F3A623607D}"/>
              </a:ext>
            </a:extLst>
          </p:cNvPr>
          <p:cNvSpPr>
            <a:spLocks noGrp="1"/>
          </p:cNvSpPr>
          <p:nvPr>
            <p:ph type="ftr" sz="quarter" idx="11"/>
          </p:nvPr>
        </p:nvSpPr>
        <p:spPr/>
        <p:txBody>
          <a:bodyPr/>
          <a:lstStyle/>
          <a:p>
            <a:r>
              <a:rPr lang="en-US"/>
              <a:t>Nguyễn Thành Đạt</a:t>
            </a:r>
            <a:endParaRPr lang="en-US" dirty="0"/>
          </a:p>
        </p:txBody>
      </p:sp>
      <p:sp>
        <p:nvSpPr>
          <p:cNvPr id="10" name="Slide Number Placeholder 9">
            <a:extLst>
              <a:ext uri="{FF2B5EF4-FFF2-40B4-BE49-F238E27FC236}">
                <a16:creationId xmlns:a16="http://schemas.microsoft.com/office/drawing/2014/main" id="{B0698538-6EDC-0FC8-747F-F73308F6D334}"/>
              </a:ext>
            </a:extLst>
          </p:cNvPr>
          <p:cNvSpPr>
            <a:spLocks noGrp="1"/>
          </p:cNvSpPr>
          <p:nvPr>
            <p:ph type="sldNum" sz="quarter" idx="12"/>
          </p:nvPr>
        </p:nvSpPr>
        <p:spPr/>
        <p:txBody>
          <a:bodyPr/>
          <a:lstStyle/>
          <a:p>
            <a:fld id="{81097CE2-82D9-4ED5-9F0C-F9C654B904AA}" type="slidenum">
              <a:rPr lang="en-US" smtClean="0"/>
              <a:t>17</a:t>
            </a:fld>
            <a:endParaRPr lang="en-US" dirty="0"/>
          </a:p>
        </p:txBody>
      </p:sp>
      <p:pic>
        <p:nvPicPr>
          <p:cNvPr id="12" name="Picture 11">
            <a:extLst>
              <a:ext uri="{FF2B5EF4-FFF2-40B4-BE49-F238E27FC236}">
                <a16:creationId xmlns:a16="http://schemas.microsoft.com/office/drawing/2014/main" id="{18657BC8-A5D9-5226-C8B8-94CAFD2F2E8E}"/>
              </a:ext>
            </a:extLst>
          </p:cNvPr>
          <p:cNvPicPr>
            <a:picLocks noChangeAspect="1"/>
          </p:cNvPicPr>
          <p:nvPr/>
        </p:nvPicPr>
        <p:blipFill>
          <a:blip r:embed="rId2"/>
          <a:stretch>
            <a:fillRect/>
          </a:stretch>
        </p:blipFill>
        <p:spPr>
          <a:xfrm>
            <a:off x="6779569" y="1414095"/>
            <a:ext cx="5182152" cy="1467236"/>
          </a:xfrm>
          <a:prstGeom prst="rect">
            <a:avLst/>
          </a:prstGeom>
        </p:spPr>
      </p:pic>
      <p:graphicFrame>
        <p:nvGraphicFramePr>
          <p:cNvPr id="5" name="Table 4">
            <a:extLst>
              <a:ext uri="{FF2B5EF4-FFF2-40B4-BE49-F238E27FC236}">
                <a16:creationId xmlns:a16="http://schemas.microsoft.com/office/drawing/2014/main" id="{DA16D3A3-8D4E-E0FB-0B32-7333778DC0C7}"/>
              </a:ext>
            </a:extLst>
          </p:cNvPr>
          <p:cNvGraphicFramePr>
            <a:graphicFrameLocks noGrp="1"/>
          </p:cNvGraphicFramePr>
          <p:nvPr>
            <p:extLst>
              <p:ext uri="{D42A27DB-BD31-4B8C-83A1-F6EECF244321}">
                <p14:modId xmlns:p14="http://schemas.microsoft.com/office/powerpoint/2010/main" val="4168442668"/>
              </p:ext>
            </p:extLst>
          </p:nvPr>
        </p:nvGraphicFramePr>
        <p:xfrm>
          <a:off x="628070" y="1049020"/>
          <a:ext cx="5753708" cy="5029200"/>
        </p:xfrm>
        <a:graphic>
          <a:graphicData uri="http://schemas.openxmlformats.org/drawingml/2006/table">
            <a:tbl>
              <a:tblPr firstRow="1" bandRow="1">
                <a:tableStyleId>{5C22544A-7EE6-4342-B048-85BDC9FD1C3A}</a:tableStyleId>
              </a:tblPr>
              <a:tblGrid>
                <a:gridCol w="1948531">
                  <a:extLst>
                    <a:ext uri="{9D8B030D-6E8A-4147-A177-3AD203B41FA5}">
                      <a16:colId xmlns:a16="http://schemas.microsoft.com/office/drawing/2014/main" val="2284897443"/>
                    </a:ext>
                  </a:extLst>
                </a:gridCol>
                <a:gridCol w="3805177">
                  <a:extLst>
                    <a:ext uri="{9D8B030D-6E8A-4147-A177-3AD203B41FA5}">
                      <a16:colId xmlns:a16="http://schemas.microsoft.com/office/drawing/2014/main" val="3086246213"/>
                    </a:ext>
                  </a:extLst>
                </a:gridCol>
              </a:tblGrid>
              <a:tr h="370840">
                <a:tc>
                  <a:txBody>
                    <a:bodyPr/>
                    <a:lstStyle/>
                    <a:p>
                      <a:pPr algn="ctr"/>
                      <a:r>
                        <a:rPr lang="en-US" dirty="0" err="1">
                          <a:latin typeface="Arial" panose="020B0604020202020204" pitchFamily="34" charset="0"/>
                          <a:cs typeface="Arial" panose="020B0604020202020204" pitchFamily="34" charset="0"/>
                        </a:rPr>
                        <a:t>Vấn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đề</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ngoại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cảnh</a:t>
                      </a:r>
                      <a:endParaRPr lang="en-US"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err="1">
                          <a:latin typeface="Arial" panose="020B0604020202020204" pitchFamily="34" charset="0"/>
                          <a:cs typeface="Arial" panose="020B0604020202020204" pitchFamily="34" charset="0"/>
                        </a:rPr>
                        <a:t>Cách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khắc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phục</a:t>
                      </a:r>
                      <a:endParaRPr lang="en-US"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3036419"/>
                  </a:ext>
                </a:extLst>
              </a:tr>
              <a:tr h="370840">
                <a:tc rowSpan="3">
                  <a:txBody>
                    <a:bodyPr/>
                    <a:lstStyle/>
                    <a:p>
                      <a:pPr algn="ctr"/>
                      <a:r>
                        <a:rPr lang="en-US" dirty="0" err="1">
                          <a:latin typeface="Arial" panose="020B0604020202020204" pitchFamily="34" charset="0"/>
                        </a:rPr>
                        <a:t>Trời</a:t>
                      </a:r>
                      <a:r>
                        <a:rPr lang="en-US" dirty="0">
                          <a:latin typeface="Arial" panose="020B0604020202020204" pitchFamily="34" charset="0"/>
                        </a:rPr>
                        <a:t> </a:t>
                      </a:r>
                      <a:r>
                        <a:rPr lang="en-US" dirty="0" err="1">
                          <a:latin typeface="Arial" panose="020B0604020202020204" pitchFamily="34" charset="0"/>
                        </a:rPr>
                        <a:t>mưa</a:t>
                      </a:r>
                      <a:r>
                        <a:rPr lang="en-US" dirty="0">
                          <a:latin typeface="Arial" panose="020B0604020202020204" pitchFamily="34" charset="0"/>
                        </a:rPr>
                        <a:t> </a:t>
                      </a:r>
                      <a:r>
                        <a:rPr lang="en-US" dirty="0" err="1">
                          <a:latin typeface="Arial" panose="020B0604020202020204" pitchFamily="34" charset="0"/>
                        </a:rPr>
                        <a:t>bão</a:t>
                      </a:r>
                      <a:r>
                        <a:rPr lang="en-US" dirty="0">
                          <a:latin typeface="Arial" panose="020B0604020202020204" pitchFamily="34" charset="0"/>
                        </a:rPr>
                        <a:t>, </a:t>
                      </a:r>
                      <a:r>
                        <a:rPr lang="en-US" dirty="0" err="1">
                          <a:latin typeface="Arial" panose="020B0604020202020204" pitchFamily="34" charset="0"/>
                        </a:rPr>
                        <a:t>học</a:t>
                      </a:r>
                      <a:r>
                        <a:rPr lang="en-US" dirty="0">
                          <a:latin typeface="Arial" panose="020B0604020202020204" pitchFamily="34" charset="0"/>
                        </a:rPr>
                        <a:t> </a:t>
                      </a:r>
                      <a:r>
                        <a:rPr lang="en-US" dirty="0" err="1">
                          <a:latin typeface="Arial" panose="020B0604020202020204" pitchFamily="34" charset="0"/>
                        </a:rPr>
                        <a:t>bù</a:t>
                      </a:r>
                      <a:r>
                        <a:rPr lang="en-US" dirty="0">
                          <a:latin typeface="Arial" panose="020B0604020202020204" pitchFamily="34" charset="0"/>
                        </a:rPr>
                        <a:t>, </a:t>
                      </a:r>
                      <a:r>
                        <a:rPr lang="en-US" dirty="0" err="1">
                          <a:latin typeface="Arial" panose="020B0604020202020204" pitchFamily="34" charset="0"/>
                        </a:rPr>
                        <a:t>vướng</a:t>
                      </a:r>
                      <a:r>
                        <a:rPr lang="en-US" dirty="0">
                          <a:latin typeface="Arial" panose="020B0604020202020204" pitchFamily="34" charset="0"/>
                        </a:rPr>
                        <a:t> </a:t>
                      </a:r>
                      <a:r>
                        <a:rPr lang="en-US" dirty="0" err="1">
                          <a:latin typeface="Arial" panose="020B0604020202020204" pitchFamily="34" charset="0"/>
                        </a:rPr>
                        <a:t>lịch</a:t>
                      </a:r>
                      <a:endParaRPr lang="en-US"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Arial" panose="020B0604020202020204" pitchFamily="34" charset="0"/>
                        </a:rPr>
                        <a:t>Bù</a:t>
                      </a:r>
                      <a:r>
                        <a:rPr lang="en-US" dirty="0">
                          <a:latin typeface="Arial" panose="020B0604020202020204" pitchFamily="34" charset="0"/>
                        </a:rPr>
                        <a:t> </a:t>
                      </a:r>
                      <a:r>
                        <a:rPr lang="en-US" dirty="0" err="1">
                          <a:latin typeface="Arial" panose="020B0604020202020204" pitchFamily="34" charset="0"/>
                        </a:rPr>
                        <a:t>lại</a:t>
                      </a:r>
                      <a:r>
                        <a:rPr lang="en-US" dirty="0">
                          <a:latin typeface="Arial" panose="020B0604020202020204" pitchFamily="34" charset="0"/>
                        </a:rPr>
                        <a:t> </a:t>
                      </a:r>
                      <a:r>
                        <a:rPr lang="en-US" dirty="0" err="1">
                          <a:latin typeface="Arial" panose="020B0604020202020204" pitchFamily="34" charset="0"/>
                        </a:rPr>
                        <a:t>thời</a:t>
                      </a:r>
                      <a:r>
                        <a:rPr lang="en-US" dirty="0">
                          <a:latin typeface="Arial" panose="020B0604020202020204" pitchFamily="34" charset="0"/>
                        </a:rPr>
                        <a:t> </a:t>
                      </a:r>
                      <a:r>
                        <a:rPr lang="en-US" dirty="0" err="1">
                          <a:latin typeface="Arial" panose="020B0604020202020204" pitchFamily="34" charset="0"/>
                        </a:rPr>
                        <a:t>gian</a:t>
                      </a:r>
                      <a:r>
                        <a:rPr lang="en-US" dirty="0"/>
                        <a:t>: </a:t>
                      </a:r>
                      <a:r>
                        <a:rPr lang="en-US" dirty="0" err="1"/>
                        <a:t>Sử</a:t>
                      </a:r>
                      <a:r>
                        <a:rPr lang="en-US" dirty="0"/>
                        <a:t> </a:t>
                      </a:r>
                      <a:r>
                        <a:rPr lang="en-US" dirty="0" err="1"/>
                        <a:t>dụng</a:t>
                      </a:r>
                      <a:r>
                        <a:rPr lang="en-US" dirty="0"/>
                        <a:t> </a:t>
                      </a:r>
                      <a:r>
                        <a:rPr lang="en-US" dirty="0" err="1"/>
                        <a:t>các</a:t>
                      </a:r>
                      <a:r>
                        <a:rPr lang="en-US" dirty="0"/>
                        <a:t> </a:t>
                      </a:r>
                      <a:r>
                        <a:rPr lang="en-US" dirty="0" err="1"/>
                        <a:t>khoảng</a:t>
                      </a:r>
                      <a:r>
                        <a:rPr lang="en-US" dirty="0"/>
                        <a:t> </a:t>
                      </a:r>
                      <a:r>
                        <a:rPr lang="en-US" dirty="0" err="1"/>
                        <a:t>thời</a:t>
                      </a:r>
                      <a:r>
                        <a:rPr lang="en-US" dirty="0"/>
                        <a:t> </a:t>
                      </a:r>
                      <a:r>
                        <a:rPr lang="en-US" dirty="0" err="1"/>
                        <a:t>gian</a:t>
                      </a:r>
                      <a:r>
                        <a:rPr lang="en-US" dirty="0"/>
                        <a:t> </a:t>
                      </a:r>
                      <a:r>
                        <a:rPr lang="en-US" dirty="0" err="1"/>
                        <a:t>rảnh</a:t>
                      </a:r>
                      <a:r>
                        <a:rPr lang="en-US" dirty="0"/>
                        <a:t> </a:t>
                      </a:r>
                      <a:r>
                        <a:rPr lang="en-US" dirty="0" err="1"/>
                        <a:t>trên</a:t>
                      </a:r>
                      <a:r>
                        <a:rPr lang="en-US" dirty="0"/>
                        <a:t> </a:t>
                      </a:r>
                      <a:r>
                        <a:rPr lang="en-US" dirty="0" err="1"/>
                        <a:t>trường</a:t>
                      </a:r>
                      <a:r>
                        <a:rPr lang="en-US" dirty="0"/>
                        <a:t>, ở </a:t>
                      </a:r>
                      <a:r>
                        <a:rPr lang="en-US" dirty="0" err="1"/>
                        <a:t>nhà</a:t>
                      </a:r>
                      <a:r>
                        <a:rPr lang="en-US" dirty="0"/>
                        <a:t> </a:t>
                      </a:r>
                      <a:r>
                        <a:rPr lang="en-US" dirty="0" err="1"/>
                        <a:t>để</a:t>
                      </a:r>
                      <a:r>
                        <a:rPr lang="en-US" dirty="0"/>
                        <a:t> </a:t>
                      </a:r>
                      <a:r>
                        <a:rPr lang="en-US" dirty="0" err="1"/>
                        <a:t>có</a:t>
                      </a:r>
                      <a:r>
                        <a:rPr lang="en-US" dirty="0"/>
                        <a:t> </a:t>
                      </a:r>
                      <a:r>
                        <a:rPr lang="en-US" dirty="0" err="1"/>
                        <a:t>thể</a:t>
                      </a:r>
                      <a:r>
                        <a:rPr lang="en-US" dirty="0"/>
                        <a:t> </a:t>
                      </a:r>
                      <a:r>
                        <a:rPr lang="en-US" dirty="0" err="1"/>
                        <a:t>hoàn</a:t>
                      </a:r>
                      <a:r>
                        <a:rPr lang="en-US" dirty="0"/>
                        <a:t> </a:t>
                      </a:r>
                      <a:r>
                        <a:rPr lang="en-US" dirty="0" err="1"/>
                        <a:t>thiện</a:t>
                      </a:r>
                      <a:r>
                        <a:rPr lang="en-US" dirty="0"/>
                        <a:t> </a:t>
                      </a:r>
                      <a:r>
                        <a:rPr lang="en-US" dirty="0" err="1"/>
                        <a:t>các</a:t>
                      </a:r>
                      <a:r>
                        <a:rPr lang="en-US" dirty="0"/>
                        <a:t> </a:t>
                      </a:r>
                      <a:r>
                        <a:rPr lang="en-US" dirty="0" err="1"/>
                        <a:t>công</a:t>
                      </a:r>
                      <a:r>
                        <a:rPr lang="en-US" dirty="0"/>
                        <a:t> </a:t>
                      </a:r>
                      <a:r>
                        <a:rPr lang="en-US" dirty="0" err="1"/>
                        <a:t>việc</a:t>
                      </a:r>
                      <a:r>
                        <a:rPr lang="en-US" dirty="0"/>
                        <a:t> </a:t>
                      </a:r>
                      <a:r>
                        <a:rPr lang="en-US" dirty="0" err="1"/>
                        <a:t>còn</a:t>
                      </a:r>
                      <a:r>
                        <a:rPr lang="en-US" dirty="0"/>
                        <a:t> </a:t>
                      </a:r>
                      <a:r>
                        <a:rPr lang="en-US" dirty="0" err="1"/>
                        <a:t>thiếu</a:t>
                      </a:r>
                      <a:r>
                        <a:rPr lang="en-US" dirty="0"/>
                        <a:t> (</a:t>
                      </a:r>
                      <a:r>
                        <a:rPr lang="en-US" dirty="0" err="1"/>
                        <a:t>không</a:t>
                      </a:r>
                      <a:r>
                        <a:rPr lang="en-US" dirty="0"/>
                        <a:t> </a:t>
                      </a:r>
                      <a:r>
                        <a:rPr lang="en-US" dirty="0" err="1"/>
                        <a:t>quá</a:t>
                      </a:r>
                      <a:r>
                        <a:rPr lang="en-US" dirty="0"/>
                        <a:t> </a:t>
                      </a:r>
                      <a:r>
                        <a:rPr lang="en-US" dirty="0" err="1"/>
                        <a:t>hiệu</a:t>
                      </a:r>
                      <a:r>
                        <a:rPr lang="en-US" dirty="0"/>
                        <a:t> </a:t>
                      </a:r>
                      <a:r>
                        <a:rPr lang="en-US" dirty="0" err="1"/>
                        <a:t>quả</a:t>
                      </a: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55463081"/>
                  </a:ext>
                </a:extLst>
              </a:tr>
              <a:tr h="594360">
                <a:tc vMerge="1">
                  <a:txBody>
                    <a:bodyPr/>
                    <a:lstStyle/>
                    <a:p>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t>Phân</a:t>
                      </a:r>
                      <a:r>
                        <a:rPr lang="en-US" dirty="0"/>
                        <a:t> chia </a:t>
                      </a:r>
                      <a:r>
                        <a:rPr lang="en-US" dirty="0" err="1"/>
                        <a:t>lại</a:t>
                      </a:r>
                      <a:r>
                        <a:rPr lang="en-US" dirty="0"/>
                        <a:t> </a:t>
                      </a:r>
                      <a:r>
                        <a:rPr lang="en-US" dirty="0" err="1"/>
                        <a:t>các</a:t>
                      </a:r>
                      <a:r>
                        <a:rPr lang="en-US" dirty="0"/>
                        <a:t> </a:t>
                      </a:r>
                      <a:r>
                        <a:rPr lang="en-US" dirty="0" err="1"/>
                        <a:t>công</a:t>
                      </a:r>
                      <a:r>
                        <a:rPr lang="en-US" dirty="0"/>
                        <a:t> </a:t>
                      </a:r>
                      <a:r>
                        <a:rPr lang="en-US" dirty="0" err="1"/>
                        <a:t>việc</a:t>
                      </a:r>
                      <a:r>
                        <a:rPr lang="en-US" dirty="0"/>
                        <a:t>: </a:t>
                      </a:r>
                      <a:r>
                        <a:rPr lang="en-US" dirty="0" err="1"/>
                        <a:t>Đẩy</a:t>
                      </a:r>
                      <a:r>
                        <a:rPr lang="en-US" dirty="0"/>
                        <a:t> </a:t>
                      </a:r>
                      <a:r>
                        <a:rPr lang="en-US" dirty="0" err="1"/>
                        <a:t>các</a:t>
                      </a:r>
                      <a:r>
                        <a:rPr lang="en-US" dirty="0"/>
                        <a:t> </a:t>
                      </a:r>
                      <a:r>
                        <a:rPr lang="en-US" dirty="0" err="1"/>
                        <a:t>công</a:t>
                      </a:r>
                      <a:r>
                        <a:rPr lang="en-US" dirty="0"/>
                        <a:t> </a:t>
                      </a:r>
                      <a:r>
                        <a:rPr lang="en-US" dirty="0" err="1"/>
                        <a:t>việc</a:t>
                      </a:r>
                      <a:r>
                        <a:rPr lang="en-US" dirty="0"/>
                        <a:t> </a:t>
                      </a:r>
                      <a:r>
                        <a:rPr lang="en-US" dirty="0" err="1"/>
                        <a:t>tốn</a:t>
                      </a:r>
                      <a:r>
                        <a:rPr lang="en-US" dirty="0"/>
                        <a:t> </a:t>
                      </a:r>
                      <a:r>
                        <a:rPr lang="en-US" dirty="0" err="1"/>
                        <a:t>nhiều</a:t>
                      </a:r>
                      <a:r>
                        <a:rPr lang="en-US" dirty="0"/>
                        <a:t> </a:t>
                      </a:r>
                      <a:r>
                        <a:rPr lang="en-US" dirty="0" err="1"/>
                        <a:t>thời</a:t>
                      </a:r>
                      <a:r>
                        <a:rPr lang="en-US" dirty="0"/>
                        <a:t> </a:t>
                      </a:r>
                      <a:r>
                        <a:rPr lang="en-US" dirty="0" err="1"/>
                        <a:t>gian</a:t>
                      </a:r>
                      <a:r>
                        <a:rPr lang="en-US" dirty="0"/>
                        <a:t> </a:t>
                      </a:r>
                      <a:r>
                        <a:rPr lang="en-US" dirty="0" err="1"/>
                        <a:t>ra</a:t>
                      </a:r>
                      <a:r>
                        <a:rPr lang="en-US" dirty="0"/>
                        <a:t> </a:t>
                      </a:r>
                      <a:r>
                        <a:rPr lang="en-US" dirty="0" err="1"/>
                        <a:t>làm</a:t>
                      </a:r>
                      <a:r>
                        <a:rPr lang="en-US" dirty="0"/>
                        <a:t> </a:t>
                      </a:r>
                      <a:r>
                        <a:rPr lang="en-US" dirty="0" err="1"/>
                        <a:t>trước</a:t>
                      </a:r>
                      <a:r>
                        <a:rPr lang="en-US" dirty="0"/>
                        <a:t>, </a:t>
                      </a:r>
                      <a:r>
                        <a:rPr lang="en-US" dirty="0" err="1"/>
                        <a:t>thực</a:t>
                      </a:r>
                      <a:r>
                        <a:rPr lang="en-US" dirty="0"/>
                        <a:t> </a:t>
                      </a:r>
                      <a:r>
                        <a:rPr lang="en-US" dirty="0" err="1"/>
                        <a:t>hiện</a:t>
                      </a:r>
                      <a:r>
                        <a:rPr lang="en-US" dirty="0"/>
                        <a:t> </a:t>
                      </a:r>
                      <a:r>
                        <a:rPr lang="en-US" dirty="0" err="1"/>
                        <a:t>nhiều</a:t>
                      </a:r>
                      <a:r>
                        <a:rPr lang="en-US" dirty="0"/>
                        <a:t> </a:t>
                      </a:r>
                      <a:r>
                        <a:rPr lang="en-US" dirty="0" err="1"/>
                        <a:t>công</a:t>
                      </a:r>
                      <a:r>
                        <a:rPr lang="en-US" dirty="0"/>
                        <a:t> </a:t>
                      </a:r>
                      <a:r>
                        <a:rPr lang="en-US" dirty="0" err="1"/>
                        <a:t>việc</a:t>
                      </a:r>
                      <a:r>
                        <a:rPr lang="en-US" dirty="0"/>
                        <a:t> song </a:t>
                      </a:r>
                      <a:r>
                        <a:rPr lang="en-US" dirty="0" err="1"/>
                        <a:t>song</a:t>
                      </a:r>
                      <a:r>
                        <a:rPr lang="en-US" dirty="0"/>
                        <a:t> (</a:t>
                      </a:r>
                      <a:r>
                        <a:rPr lang="en-US" dirty="0" err="1"/>
                        <a:t>tương</a:t>
                      </a:r>
                      <a:r>
                        <a:rPr lang="en-US" dirty="0"/>
                        <a:t> </a:t>
                      </a:r>
                      <a:r>
                        <a:rPr lang="en-US" dirty="0" err="1"/>
                        <a:t>đối</a:t>
                      </a:r>
                      <a:r>
                        <a:rPr lang="en-US" dirty="0"/>
                        <a:t> </a:t>
                      </a:r>
                      <a:r>
                        <a:rPr lang="en-US" dirty="0" err="1"/>
                        <a:t>hiệu</a:t>
                      </a:r>
                      <a:r>
                        <a:rPr lang="en-US" dirty="0"/>
                        <a:t> </a:t>
                      </a:r>
                      <a:r>
                        <a:rPr lang="en-US" dirty="0" err="1"/>
                        <a:t>quả</a:t>
                      </a:r>
                      <a:r>
                        <a:rPr lang="en-US" dirty="0"/>
                        <a:t>, </a:t>
                      </a:r>
                      <a:r>
                        <a:rPr lang="en-US" dirty="0" err="1"/>
                        <a:t>nhưng</a:t>
                      </a:r>
                      <a:r>
                        <a:rPr lang="en-US" dirty="0"/>
                        <a:t> </a:t>
                      </a:r>
                      <a:r>
                        <a:rPr lang="en-US" dirty="0" err="1"/>
                        <a:t>cần</a:t>
                      </a:r>
                      <a:r>
                        <a:rPr lang="en-US" dirty="0"/>
                        <a:t> </a:t>
                      </a:r>
                      <a:r>
                        <a:rPr lang="en-US" dirty="0" err="1"/>
                        <a:t>theo</a:t>
                      </a:r>
                      <a:r>
                        <a:rPr lang="en-US" dirty="0"/>
                        <a:t> </a:t>
                      </a:r>
                      <a:r>
                        <a:rPr lang="en-US" dirty="0" err="1"/>
                        <a:t>dõi</a:t>
                      </a:r>
                      <a:r>
                        <a:rPr lang="en-US" dirty="0"/>
                        <a:t> </a:t>
                      </a:r>
                      <a:r>
                        <a:rPr lang="en-US" dirty="0" err="1"/>
                        <a:t>sát</a:t>
                      </a:r>
                      <a:r>
                        <a:rPr lang="en-US" dirty="0"/>
                        <a:t> </a:t>
                      </a:r>
                      <a:r>
                        <a:rPr lang="en-US" dirty="0" err="1"/>
                        <a:t>các</a:t>
                      </a:r>
                      <a:r>
                        <a:rPr lang="en-US" dirty="0"/>
                        <a:t> </a:t>
                      </a:r>
                      <a:r>
                        <a:rPr lang="en-US" dirty="0" err="1"/>
                        <a:t>công</a:t>
                      </a:r>
                      <a:r>
                        <a:rPr lang="en-US" dirty="0"/>
                        <a:t> </a:t>
                      </a:r>
                      <a:r>
                        <a:rPr lang="en-US" dirty="0" err="1"/>
                        <a:t>việc</a:t>
                      </a: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3439018"/>
                  </a:ext>
                </a:extLst>
              </a:tr>
              <a:tr h="594360">
                <a:tc vMerge="1">
                  <a:txBody>
                    <a:bodyPr/>
                    <a:lstStyle/>
                    <a:p>
                      <a:endParaRPr 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t>Cố</a:t>
                      </a:r>
                      <a:r>
                        <a:rPr lang="en-US" dirty="0"/>
                        <a:t> </a:t>
                      </a:r>
                      <a:r>
                        <a:rPr lang="en-US" dirty="0" err="1"/>
                        <a:t>gắng</a:t>
                      </a:r>
                      <a:r>
                        <a:rPr lang="en-US" dirty="0"/>
                        <a:t> </a:t>
                      </a:r>
                      <a:r>
                        <a:rPr lang="en-US" dirty="0" err="1"/>
                        <a:t>hoàn</a:t>
                      </a:r>
                      <a:r>
                        <a:rPr lang="en-US" dirty="0"/>
                        <a:t> </a:t>
                      </a:r>
                      <a:r>
                        <a:rPr lang="en-US" dirty="0" err="1"/>
                        <a:t>thành</a:t>
                      </a:r>
                      <a:r>
                        <a:rPr lang="en-US" dirty="0"/>
                        <a:t> </a:t>
                      </a:r>
                      <a:r>
                        <a:rPr lang="en-US" dirty="0" err="1"/>
                        <a:t>toàn</a:t>
                      </a:r>
                      <a:r>
                        <a:rPr lang="en-US" dirty="0"/>
                        <a:t> </a:t>
                      </a:r>
                      <a:r>
                        <a:rPr lang="en-US" dirty="0" err="1"/>
                        <a:t>bộ</a:t>
                      </a:r>
                      <a:r>
                        <a:rPr lang="en-US" dirty="0"/>
                        <a:t> </a:t>
                      </a:r>
                      <a:r>
                        <a:rPr lang="en-US" dirty="0" err="1"/>
                        <a:t>các</a:t>
                      </a:r>
                      <a:r>
                        <a:rPr lang="en-US" dirty="0"/>
                        <a:t> </a:t>
                      </a:r>
                      <a:r>
                        <a:rPr lang="en-US" dirty="0" err="1"/>
                        <a:t>công</a:t>
                      </a:r>
                      <a:r>
                        <a:rPr lang="en-US" dirty="0"/>
                        <a:t> </a:t>
                      </a:r>
                      <a:r>
                        <a:rPr lang="en-US" dirty="0" err="1"/>
                        <a:t>việc</a:t>
                      </a:r>
                      <a:r>
                        <a:rPr lang="en-US" dirty="0"/>
                        <a:t> </a:t>
                      </a:r>
                      <a:r>
                        <a:rPr lang="en-US" dirty="0" err="1"/>
                        <a:t>trong</a:t>
                      </a:r>
                      <a:r>
                        <a:rPr lang="en-US" dirty="0"/>
                        <a:t> 1 </a:t>
                      </a:r>
                      <a:r>
                        <a:rPr lang="en-US" dirty="0" err="1"/>
                        <a:t>mạch</a:t>
                      </a:r>
                      <a:r>
                        <a:rPr lang="en-US" dirty="0"/>
                        <a:t> </a:t>
                      </a:r>
                      <a:r>
                        <a:rPr lang="en-US" dirty="0" err="1"/>
                        <a:t>làm</a:t>
                      </a:r>
                      <a:r>
                        <a:rPr lang="en-US" dirty="0"/>
                        <a:t> </a:t>
                      </a:r>
                      <a:r>
                        <a:rPr lang="en-US" dirty="0" err="1"/>
                        <a:t>việc</a:t>
                      </a:r>
                      <a:r>
                        <a:rPr lang="en-US" dirty="0"/>
                        <a:t>, </a:t>
                      </a:r>
                      <a:r>
                        <a:rPr lang="en-US" dirty="0" err="1"/>
                        <a:t>tránh</a:t>
                      </a:r>
                      <a:r>
                        <a:rPr lang="en-US" dirty="0"/>
                        <a:t> </a:t>
                      </a:r>
                      <a:r>
                        <a:rPr lang="en-US" dirty="0" err="1"/>
                        <a:t>để</a:t>
                      </a:r>
                      <a:r>
                        <a:rPr lang="en-US" dirty="0"/>
                        <a:t> </a:t>
                      </a:r>
                      <a:r>
                        <a:rPr lang="en-US" dirty="0" err="1"/>
                        <a:t>các</a:t>
                      </a:r>
                      <a:r>
                        <a:rPr lang="en-US" dirty="0"/>
                        <a:t> </a:t>
                      </a:r>
                      <a:r>
                        <a:rPr lang="en-US" dirty="0" err="1"/>
                        <a:t>công</a:t>
                      </a:r>
                      <a:r>
                        <a:rPr lang="en-US" dirty="0"/>
                        <a:t> </a:t>
                      </a:r>
                      <a:r>
                        <a:rPr lang="en-US" dirty="0" err="1"/>
                        <a:t>việc</a:t>
                      </a:r>
                      <a:r>
                        <a:rPr lang="en-US" dirty="0"/>
                        <a:t> </a:t>
                      </a:r>
                      <a:r>
                        <a:rPr lang="en-US" dirty="0" err="1"/>
                        <a:t>bị</a:t>
                      </a:r>
                      <a:r>
                        <a:rPr lang="en-US" dirty="0"/>
                        <a:t> </a:t>
                      </a:r>
                      <a:r>
                        <a:rPr lang="en-US" dirty="0" err="1"/>
                        <a:t>phân</a:t>
                      </a:r>
                      <a:r>
                        <a:rPr lang="en-US" dirty="0"/>
                        <a:t> </a:t>
                      </a:r>
                      <a:r>
                        <a:rPr lang="en-US" dirty="0" err="1"/>
                        <a:t>mảnh</a:t>
                      </a:r>
                      <a:r>
                        <a:rPr lang="en-US" dirty="0"/>
                        <a:t>, </a:t>
                      </a:r>
                      <a:r>
                        <a:rPr lang="en-US" dirty="0" err="1"/>
                        <a:t>làm</a:t>
                      </a:r>
                      <a:r>
                        <a:rPr lang="en-US" dirty="0"/>
                        <a:t> </a:t>
                      </a:r>
                      <a:r>
                        <a:rPr lang="en-US" dirty="0" err="1"/>
                        <a:t>cho</a:t>
                      </a:r>
                      <a:r>
                        <a:rPr lang="en-US" dirty="0"/>
                        <a:t> </a:t>
                      </a:r>
                      <a:r>
                        <a:rPr lang="en-US" dirty="0" err="1"/>
                        <a:t>bản</a:t>
                      </a:r>
                      <a:r>
                        <a:rPr lang="en-US" dirty="0"/>
                        <a:t> </a:t>
                      </a:r>
                      <a:r>
                        <a:rPr lang="en-US" dirty="0" err="1"/>
                        <a:t>thân</a:t>
                      </a:r>
                      <a:r>
                        <a:rPr lang="en-US" dirty="0"/>
                        <a:t> </a:t>
                      </a:r>
                      <a:r>
                        <a:rPr lang="en-US" dirty="0" err="1"/>
                        <a:t>tốn</a:t>
                      </a:r>
                      <a:r>
                        <a:rPr lang="en-US" dirty="0"/>
                        <a:t> </a:t>
                      </a:r>
                      <a:r>
                        <a:rPr lang="en-US" dirty="0" err="1"/>
                        <a:t>thời</a:t>
                      </a:r>
                      <a:r>
                        <a:rPr lang="en-US" dirty="0"/>
                        <a:t> </a:t>
                      </a:r>
                      <a:r>
                        <a:rPr lang="en-US" dirty="0" err="1"/>
                        <a:t>gian</a:t>
                      </a:r>
                      <a:r>
                        <a:rPr lang="en-US" dirty="0"/>
                        <a:t> </a:t>
                      </a:r>
                      <a:r>
                        <a:rPr lang="en-US" dirty="0" err="1"/>
                        <a:t>để</a:t>
                      </a:r>
                      <a:r>
                        <a:rPr lang="en-US" dirty="0"/>
                        <a:t> </a:t>
                      </a:r>
                      <a:r>
                        <a:rPr lang="en-US" dirty="0" err="1"/>
                        <a:t>ôn</a:t>
                      </a:r>
                      <a:r>
                        <a:rPr lang="en-US" dirty="0"/>
                        <a:t> </a:t>
                      </a:r>
                      <a:r>
                        <a:rPr lang="en-US" dirty="0" err="1"/>
                        <a:t>lại</a:t>
                      </a:r>
                      <a:r>
                        <a:rPr lang="en-US" dirty="0"/>
                        <a:t> </a:t>
                      </a:r>
                      <a:r>
                        <a:rPr lang="en-US" dirty="0" err="1"/>
                        <a:t>mạch</a:t>
                      </a:r>
                      <a:r>
                        <a:rPr lang="en-US" dirty="0"/>
                        <a:t> </a:t>
                      </a:r>
                      <a:r>
                        <a:rPr lang="en-US" dirty="0" err="1"/>
                        <a:t>làm</a:t>
                      </a:r>
                      <a:r>
                        <a:rPr lang="en-US" dirty="0"/>
                        <a:t> </a:t>
                      </a:r>
                      <a:r>
                        <a:rPr lang="en-US" dirty="0" err="1"/>
                        <a:t>việc</a:t>
                      </a:r>
                      <a:r>
                        <a:rPr lang="en-US" dirty="0"/>
                        <a:t> </a:t>
                      </a:r>
                      <a:r>
                        <a:rPr lang="en-US" dirty="0" err="1"/>
                        <a:t>cũ</a:t>
                      </a:r>
                      <a:r>
                        <a:rPr lang="en-US" dirty="0"/>
                        <a:t>.(</a:t>
                      </a:r>
                      <a:r>
                        <a:rPr lang="en-US" dirty="0" err="1"/>
                        <a:t>hợp</a:t>
                      </a:r>
                      <a:r>
                        <a:rPr lang="en-US" dirty="0"/>
                        <a:t> </a:t>
                      </a:r>
                      <a:r>
                        <a:rPr lang="en-US" dirty="0" err="1"/>
                        <a:t>lý</a:t>
                      </a:r>
                      <a:r>
                        <a:rPr lang="en-US" dirty="0"/>
                        <a:t>, </a:t>
                      </a:r>
                      <a:r>
                        <a:rPr lang="en-US" dirty="0" err="1"/>
                        <a:t>đáng</a:t>
                      </a:r>
                      <a:r>
                        <a:rPr lang="en-US" dirty="0"/>
                        <a:t> </a:t>
                      </a:r>
                      <a:r>
                        <a:rPr lang="en-US" dirty="0" err="1"/>
                        <a:t>phát</a:t>
                      </a:r>
                      <a:r>
                        <a:rPr lang="en-US" dirty="0"/>
                        <a:t> </a:t>
                      </a:r>
                      <a:r>
                        <a:rPr lang="en-US" dirty="0" err="1"/>
                        <a:t>triển</a:t>
                      </a:r>
                      <a:r>
                        <a:rPr lang="en-US" dirty="0"/>
                        <a:t> </a:t>
                      </a:r>
                      <a:r>
                        <a:rPr lang="en-US" dirty="0" err="1"/>
                        <a:t>để</a:t>
                      </a:r>
                      <a:r>
                        <a:rPr lang="en-US" dirty="0"/>
                        <a:t> </a:t>
                      </a:r>
                      <a:r>
                        <a:rPr lang="en-US" dirty="0" err="1"/>
                        <a:t>nâng</a:t>
                      </a:r>
                      <a:r>
                        <a:rPr lang="en-US" dirty="0"/>
                        <a:t> </a:t>
                      </a:r>
                      <a:r>
                        <a:rPr lang="en-US" dirty="0" err="1"/>
                        <a:t>cao</a:t>
                      </a:r>
                      <a:r>
                        <a:rPr lang="en-US" dirty="0"/>
                        <a:t> </a:t>
                      </a:r>
                      <a:r>
                        <a:rPr lang="en-US" dirty="0" err="1"/>
                        <a:t>tập</a:t>
                      </a:r>
                      <a:r>
                        <a:rPr lang="en-US" dirty="0"/>
                        <a:t> </a:t>
                      </a:r>
                      <a:r>
                        <a:rPr lang="en-US" dirty="0" err="1"/>
                        <a:t>trung</a:t>
                      </a: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0691457"/>
                  </a:ext>
                </a:extLst>
              </a:tr>
            </a:tbl>
          </a:graphicData>
        </a:graphic>
      </p:graphicFrame>
    </p:spTree>
    <p:extLst>
      <p:ext uri="{BB962C8B-B14F-4D97-AF65-F5344CB8AC3E}">
        <p14:creationId xmlns:p14="http://schemas.microsoft.com/office/powerpoint/2010/main" val="30435184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6EEF2D-85AD-FA8E-FB05-FCC8B324AE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45A9D6-F730-0DE1-5ED7-EA3803C5F10F}"/>
              </a:ext>
            </a:extLst>
          </p:cNvPr>
          <p:cNvSpPr>
            <a:spLocks noGrp="1"/>
          </p:cNvSpPr>
          <p:nvPr>
            <p:ph type="title"/>
          </p:nvPr>
        </p:nvSpPr>
        <p:spPr>
          <a:xfrm>
            <a:off x="146304" y="195163"/>
            <a:ext cx="7359396" cy="702303"/>
          </a:xfrm>
        </p:spPr>
        <p:txBody>
          <a:bodyPr>
            <a:normAutofit fontScale="90000"/>
          </a:bodyPr>
          <a:lstStyle/>
          <a:p>
            <a:r>
              <a:rPr lang="en-US" sz="3600" b="1" dirty="0"/>
              <a:t>3. </a:t>
            </a:r>
            <a:r>
              <a:rPr lang="en-US" sz="3600" b="1" dirty="0" err="1"/>
              <a:t>Vấn</a:t>
            </a:r>
            <a:r>
              <a:rPr lang="en-US" sz="3600" b="1" dirty="0"/>
              <a:t> </a:t>
            </a:r>
            <a:r>
              <a:rPr lang="en-US" sz="3600" b="1" dirty="0" err="1"/>
              <a:t>đề</a:t>
            </a:r>
            <a:r>
              <a:rPr lang="en-US" sz="3600" b="1" dirty="0"/>
              <a:t> </a:t>
            </a:r>
            <a:r>
              <a:rPr lang="en-US" sz="3600" b="1" dirty="0" err="1"/>
              <a:t>gặp</a:t>
            </a:r>
            <a:r>
              <a:rPr lang="en-US" sz="3600" b="1" dirty="0"/>
              <a:t> </a:t>
            </a:r>
            <a:r>
              <a:rPr lang="en-US" sz="3600" b="1" dirty="0" err="1"/>
              <a:t>phải</a:t>
            </a:r>
            <a:r>
              <a:rPr lang="en-US" sz="3600" b="1" dirty="0"/>
              <a:t> </a:t>
            </a:r>
            <a:r>
              <a:rPr lang="en-US" sz="3600" b="1" dirty="0" err="1"/>
              <a:t>và</a:t>
            </a:r>
            <a:r>
              <a:rPr lang="en-US" sz="3600" b="1" dirty="0"/>
              <a:t> </a:t>
            </a:r>
            <a:r>
              <a:rPr lang="en-US" sz="3600" b="1" dirty="0" err="1"/>
              <a:t>cách</a:t>
            </a:r>
            <a:r>
              <a:rPr lang="en-US" sz="3600" b="1" dirty="0"/>
              <a:t> </a:t>
            </a:r>
            <a:r>
              <a:rPr lang="en-US" sz="3600" b="1" dirty="0" err="1"/>
              <a:t>khắc</a:t>
            </a:r>
            <a:r>
              <a:rPr lang="en-US" sz="3600" b="1" dirty="0"/>
              <a:t> </a:t>
            </a:r>
            <a:r>
              <a:rPr lang="en-US" sz="3600" b="1" dirty="0" err="1"/>
              <a:t>phục</a:t>
            </a:r>
            <a:endParaRPr lang="en-US" sz="3600" dirty="0"/>
          </a:p>
        </p:txBody>
      </p:sp>
      <p:sp>
        <p:nvSpPr>
          <p:cNvPr id="4" name="Date Placeholder 3">
            <a:extLst>
              <a:ext uri="{FF2B5EF4-FFF2-40B4-BE49-F238E27FC236}">
                <a16:creationId xmlns:a16="http://schemas.microsoft.com/office/drawing/2014/main" id="{FD7483F9-77A0-6838-3A2E-0C70304B217C}"/>
              </a:ext>
            </a:extLst>
          </p:cNvPr>
          <p:cNvSpPr>
            <a:spLocks noGrp="1"/>
          </p:cNvSpPr>
          <p:nvPr>
            <p:ph type="dt" sz="half" idx="10"/>
          </p:nvPr>
        </p:nvSpPr>
        <p:spPr/>
        <p:txBody>
          <a:bodyPr/>
          <a:lstStyle/>
          <a:p>
            <a:fld id="{0F410186-3490-41C2-995D-3BDA9E757E7D}" type="datetime9">
              <a:rPr lang="en-US" smtClean="0"/>
              <a:t>1/30/2026 1:31:25 PM</a:t>
            </a:fld>
            <a:endParaRPr lang="en-US"/>
          </a:p>
        </p:txBody>
      </p:sp>
      <p:sp>
        <p:nvSpPr>
          <p:cNvPr id="6" name="Footer Placeholder 5">
            <a:extLst>
              <a:ext uri="{FF2B5EF4-FFF2-40B4-BE49-F238E27FC236}">
                <a16:creationId xmlns:a16="http://schemas.microsoft.com/office/drawing/2014/main" id="{7597CA74-D26B-4C81-2357-1633AE59C85A}"/>
              </a:ext>
            </a:extLst>
          </p:cNvPr>
          <p:cNvSpPr>
            <a:spLocks noGrp="1"/>
          </p:cNvSpPr>
          <p:nvPr>
            <p:ph type="ftr" sz="quarter" idx="11"/>
          </p:nvPr>
        </p:nvSpPr>
        <p:spPr/>
        <p:txBody>
          <a:bodyPr/>
          <a:lstStyle/>
          <a:p>
            <a:r>
              <a:rPr lang="en-US"/>
              <a:t>Nguyễn Thành Đạt</a:t>
            </a:r>
            <a:endParaRPr lang="en-US" dirty="0"/>
          </a:p>
        </p:txBody>
      </p:sp>
      <p:sp>
        <p:nvSpPr>
          <p:cNvPr id="10" name="Slide Number Placeholder 9">
            <a:extLst>
              <a:ext uri="{FF2B5EF4-FFF2-40B4-BE49-F238E27FC236}">
                <a16:creationId xmlns:a16="http://schemas.microsoft.com/office/drawing/2014/main" id="{51F1FECF-CDDD-5DED-BB33-88CB46589481}"/>
              </a:ext>
            </a:extLst>
          </p:cNvPr>
          <p:cNvSpPr>
            <a:spLocks noGrp="1"/>
          </p:cNvSpPr>
          <p:nvPr>
            <p:ph type="sldNum" sz="quarter" idx="12"/>
          </p:nvPr>
        </p:nvSpPr>
        <p:spPr/>
        <p:txBody>
          <a:bodyPr/>
          <a:lstStyle/>
          <a:p>
            <a:fld id="{81097CE2-82D9-4ED5-9F0C-F9C654B904AA}" type="slidenum">
              <a:rPr lang="en-US" smtClean="0"/>
              <a:t>18</a:t>
            </a:fld>
            <a:endParaRPr lang="en-US" dirty="0"/>
          </a:p>
        </p:txBody>
      </p:sp>
      <p:pic>
        <p:nvPicPr>
          <p:cNvPr id="1026" name="Picture 2" descr="Giới thiệu về máy trạng thái (Moor and Mealy state machine)">
            <a:extLst>
              <a:ext uri="{FF2B5EF4-FFF2-40B4-BE49-F238E27FC236}">
                <a16:creationId xmlns:a16="http://schemas.microsoft.com/office/drawing/2014/main" id="{1748C9DB-123C-CA92-286A-22700F8418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6124" y="1129241"/>
            <a:ext cx="2472271" cy="212698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a:extLst>
              <a:ext uri="{FF2B5EF4-FFF2-40B4-BE49-F238E27FC236}">
                <a16:creationId xmlns:a16="http://schemas.microsoft.com/office/drawing/2014/main" id="{F5502F3B-4A49-39AF-58B3-6219FFD891E5}"/>
              </a:ext>
            </a:extLst>
          </p:cNvPr>
          <p:cNvGraphicFramePr>
            <a:graphicFrameLocks noGrp="1"/>
          </p:cNvGraphicFramePr>
          <p:nvPr>
            <p:extLst>
              <p:ext uri="{D42A27DB-BD31-4B8C-83A1-F6EECF244321}">
                <p14:modId xmlns:p14="http://schemas.microsoft.com/office/powerpoint/2010/main" val="810849173"/>
              </p:ext>
            </p:extLst>
          </p:nvPr>
        </p:nvGraphicFramePr>
        <p:xfrm>
          <a:off x="373579" y="1129241"/>
          <a:ext cx="8398946" cy="3682642"/>
        </p:xfrm>
        <a:graphic>
          <a:graphicData uri="http://schemas.openxmlformats.org/drawingml/2006/table">
            <a:tbl>
              <a:tblPr firstRow="1" bandRow="1">
                <a:tableStyleId>{5C22544A-7EE6-4342-B048-85BDC9FD1C3A}</a:tableStyleId>
              </a:tblPr>
              <a:tblGrid>
                <a:gridCol w="3560246">
                  <a:extLst>
                    <a:ext uri="{9D8B030D-6E8A-4147-A177-3AD203B41FA5}">
                      <a16:colId xmlns:a16="http://schemas.microsoft.com/office/drawing/2014/main" val="2735279541"/>
                    </a:ext>
                  </a:extLst>
                </a:gridCol>
                <a:gridCol w="4838700">
                  <a:extLst>
                    <a:ext uri="{9D8B030D-6E8A-4147-A177-3AD203B41FA5}">
                      <a16:colId xmlns:a16="http://schemas.microsoft.com/office/drawing/2014/main" val="3111866557"/>
                    </a:ext>
                  </a:extLst>
                </a:gridCol>
              </a:tblGrid>
              <a:tr h="613774">
                <a:tc>
                  <a:txBody>
                    <a:bodyPr/>
                    <a:lstStyle/>
                    <a:p>
                      <a:pPr algn="ctr"/>
                      <a:r>
                        <a:rPr lang="en-US" sz="2000" dirty="0" err="1"/>
                        <a:t>Vấn</a:t>
                      </a:r>
                      <a:r>
                        <a:rPr lang="en-US" sz="2000" dirty="0"/>
                        <a:t> </a:t>
                      </a:r>
                      <a:r>
                        <a:rPr lang="en-US" sz="2000" dirty="0" err="1"/>
                        <a:t>đề</a:t>
                      </a:r>
                      <a:r>
                        <a:rPr lang="en-US" sz="2000" dirty="0"/>
                        <a:t> </a:t>
                      </a:r>
                      <a:r>
                        <a:rPr lang="en-US" sz="2000" dirty="0" err="1"/>
                        <a:t>chuyên</a:t>
                      </a:r>
                      <a:r>
                        <a:rPr lang="en-US" sz="2000" dirty="0"/>
                        <a:t> </a:t>
                      </a:r>
                      <a:r>
                        <a:rPr lang="en-US" sz="2000" dirty="0" err="1"/>
                        <a:t>môn</a:t>
                      </a:r>
                      <a:endParaRPr lang="en-US" sz="20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t>Phương </a:t>
                      </a:r>
                      <a:r>
                        <a:rPr lang="en-US" sz="2000" dirty="0" err="1"/>
                        <a:t>án</a:t>
                      </a:r>
                      <a:endParaRPr lang="en-US" sz="20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94586980"/>
                  </a:ext>
                </a:extLst>
              </a:tr>
              <a:tr h="802627">
                <a:tc>
                  <a:txBody>
                    <a:bodyPr/>
                    <a:lstStyle/>
                    <a:p>
                      <a:pPr algn="ctr"/>
                      <a:r>
                        <a:rPr lang="en-US" sz="1400" dirty="0">
                          <a:latin typeface="Arial" panose="020B0604020202020204" pitchFamily="34" charset="0"/>
                        </a:rPr>
                        <a:t>Các </a:t>
                      </a:r>
                      <a:r>
                        <a:rPr lang="en-US" sz="1400" dirty="0" err="1">
                          <a:latin typeface="Arial" panose="020B0604020202020204" pitchFamily="34" charset="0"/>
                        </a:rPr>
                        <a:t>vấn</a:t>
                      </a:r>
                      <a:r>
                        <a:rPr lang="en-US" sz="1400" dirty="0">
                          <a:latin typeface="Arial" panose="020B0604020202020204" pitchFamily="34" charset="0"/>
                        </a:rPr>
                        <a:t> </a:t>
                      </a:r>
                      <a:r>
                        <a:rPr lang="en-US" sz="1400" dirty="0" err="1">
                          <a:latin typeface="Arial" panose="020B0604020202020204" pitchFamily="34" charset="0"/>
                        </a:rPr>
                        <a:t>đề</a:t>
                      </a:r>
                      <a:r>
                        <a:rPr lang="en-US" sz="1400" dirty="0">
                          <a:latin typeface="Arial" panose="020B0604020202020204" pitchFamily="34" charset="0"/>
                        </a:rPr>
                        <a:t> </a:t>
                      </a:r>
                      <a:r>
                        <a:rPr lang="en-US" sz="1400" dirty="0" err="1">
                          <a:latin typeface="Arial" panose="020B0604020202020204" pitchFamily="34" charset="0"/>
                        </a:rPr>
                        <a:t>về</a:t>
                      </a:r>
                      <a:r>
                        <a:rPr lang="en-US" sz="1400" dirty="0">
                          <a:latin typeface="Arial" panose="020B0604020202020204" pitchFamily="34" charset="0"/>
                        </a:rPr>
                        <a:t> </a:t>
                      </a:r>
                      <a:r>
                        <a:rPr lang="en-US" sz="1400" dirty="0" err="1">
                          <a:latin typeface="Arial" panose="020B0604020202020204" pitchFamily="34" charset="0"/>
                        </a:rPr>
                        <a:t>thiết</a:t>
                      </a:r>
                      <a:r>
                        <a:rPr lang="en-US" sz="1400" dirty="0">
                          <a:latin typeface="Arial" panose="020B0604020202020204" pitchFamily="34" charset="0"/>
                        </a:rPr>
                        <a:t> </a:t>
                      </a:r>
                      <a:r>
                        <a:rPr lang="en-US" sz="1400" dirty="0" err="1">
                          <a:latin typeface="Arial" panose="020B0604020202020204" pitchFamily="34" charset="0"/>
                        </a:rPr>
                        <a:t>kế</a:t>
                      </a:r>
                      <a:r>
                        <a:rPr lang="en-US" sz="1400" dirty="0">
                          <a:latin typeface="Arial" panose="020B0604020202020204" pitchFamily="34" charset="0"/>
                        </a:rPr>
                        <a:t> </a:t>
                      </a:r>
                      <a:r>
                        <a:rPr lang="en-US" sz="1400" dirty="0" err="1">
                          <a:latin typeface="Arial" panose="020B0604020202020204" pitchFamily="34" charset="0"/>
                        </a:rPr>
                        <a:t>các</a:t>
                      </a:r>
                      <a:r>
                        <a:rPr lang="en-US" sz="1400" dirty="0">
                          <a:latin typeface="Arial" panose="020B0604020202020204" pitchFamily="34" charset="0"/>
                        </a:rPr>
                        <a:t> module </a:t>
                      </a:r>
                      <a:r>
                        <a:rPr lang="en-US" sz="1400" dirty="0" err="1">
                          <a:latin typeface="Arial" panose="020B0604020202020204" pitchFamily="34" charset="0"/>
                        </a:rPr>
                        <a:t>như</a:t>
                      </a:r>
                      <a:r>
                        <a:rPr lang="en-US" sz="1400" dirty="0">
                          <a:latin typeface="Arial" panose="020B0604020202020204" pitchFamily="34" charset="0"/>
                        </a:rPr>
                        <a:t> </a:t>
                      </a:r>
                      <a:r>
                        <a:rPr lang="en-US" sz="1400" dirty="0" err="1">
                          <a:latin typeface="Arial" panose="020B0604020202020204" pitchFamily="34" charset="0"/>
                        </a:rPr>
                        <a:t>về</a:t>
                      </a:r>
                      <a:r>
                        <a:rPr lang="en-US" sz="1400" dirty="0">
                          <a:latin typeface="Arial" panose="020B0604020202020204" pitchFamily="34" charset="0"/>
                        </a:rPr>
                        <a:t> </a:t>
                      </a:r>
                      <a:r>
                        <a:rPr lang="en-US" sz="1400" dirty="0" err="1">
                          <a:latin typeface="Arial" panose="020B0604020202020204" pitchFamily="34" charset="0"/>
                        </a:rPr>
                        <a:t>máy</a:t>
                      </a:r>
                      <a:r>
                        <a:rPr lang="en-US" sz="1400" dirty="0">
                          <a:latin typeface="Arial" panose="020B0604020202020204" pitchFamily="34" charset="0"/>
                        </a:rPr>
                        <a:t> </a:t>
                      </a:r>
                      <a:r>
                        <a:rPr lang="en-US" sz="1400" dirty="0" err="1">
                          <a:latin typeface="Arial" panose="020B0604020202020204" pitchFamily="34" charset="0"/>
                        </a:rPr>
                        <a:t>trạng</a:t>
                      </a:r>
                      <a:r>
                        <a:rPr lang="en-US" sz="1400" dirty="0">
                          <a:latin typeface="Arial" panose="020B0604020202020204" pitchFamily="34" charset="0"/>
                        </a:rPr>
                        <a:t> </a:t>
                      </a:r>
                      <a:r>
                        <a:rPr lang="en-US" sz="1400" dirty="0" err="1">
                          <a:latin typeface="Arial" panose="020B0604020202020204" pitchFamily="34" charset="0"/>
                        </a:rPr>
                        <a:t>thái</a:t>
                      </a:r>
                      <a:r>
                        <a:rPr lang="en-US" sz="1400" dirty="0">
                          <a:latin typeface="Arial" panose="020B0604020202020204" pitchFamily="34" charset="0"/>
                        </a:rPr>
                        <a:t>, </a:t>
                      </a:r>
                      <a:r>
                        <a:rPr lang="en-US" sz="1400" dirty="0" err="1">
                          <a:latin typeface="Arial" panose="020B0604020202020204" pitchFamily="34" charset="0"/>
                        </a:rPr>
                        <a:t>các</a:t>
                      </a:r>
                      <a:r>
                        <a:rPr lang="en-US" sz="1400" dirty="0">
                          <a:latin typeface="Arial" panose="020B0604020202020204" pitchFamily="34" charset="0"/>
                        </a:rPr>
                        <a:t> logic </a:t>
                      </a:r>
                      <a:r>
                        <a:rPr lang="en-US" sz="1400" dirty="0" err="1">
                          <a:latin typeface="Arial" panose="020B0604020202020204" pitchFamily="34" charset="0"/>
                        </a:rPr>
                        <a:t>bị</a:t>
                      </a:r>
                      <a:r>
                        <a:rPr lang="en-US" sz="1400" dirty="0">
                          <a:latin typeface="Arial" panose="020B0604020202020204" pitchFamily="34" charset="0"/>
                        </a:rPr>
                        <a:t> </a:t>
                      </a:r>
                      <a:r>
                        <a:rPr lang="en-US" sz="1400" dirty="0" err="1">
                          <a:latin typeface="Arial" panose="020B0604020202020204" pitchFamily="34" charset="0"/>
                        </a:rPr>
                        <a:t>sai</a:t>
                      </a: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latin typeface="Arial" panose="020B0604020202020204" pitchFamily="34" charset="0"/>
                        </a:rPr>
                        <a:t>Trao </a:t>
                      </a:r>
                      <a:r>
                        <a:rPr lang="en-US" sz="1400" dirty="0" err="1">
                          <a:latin typeface="Arial" panose="020B0604020202020204" pitchFamily="34" charset="0"/>
                        </a:rPr>
                        <a:t>đổi</a:t>
                      </a:r>
                      <a:r>
                        <a:rPr lang="en-US" sz="1400" dirty="0">
                          <a:latin typeface="Arial" panose="020B0604020202020204" pitchFamily="34" charset="0"/>
                        </a:rPr>
                        <a:t> </a:t>
                      </a:r>
                      <a:r>
                        <a:rPr lang="en-US" sz="1400" dirty="0" err="1">
                          <a:latin typeface="Arial" panose="020B0604020202020204" pitchFamily="34" charset="0"/>
                        </a:rPr>
                        <a:t>thêm</a:t>
                      </a:r>
                      <a:r>
                        <a:rPr lang="en-US" sz="1400" dirty="0">
                          <a:latin typeface="Arial" panose="020B0604020202020204" pitchFamily="34" charset="0"/>
                        </a:rPr>
                        <a:t> </a:t>
                      </a:r>
                      <a:r>
                        <a:rPr lang="en-US" sz="1400" dirty="0" err="1">
                          <a:latin typeface="Arial" panose="020B0604020202020204" pitchFamily="34" charset="0"/>
                        </a:rPr>
                        <a:t>với</a:t>
                      </a:r>
                      <a:r>
                        <a:rPr lang="en-US" sz="1400" dirty="0">
                          <a:latin typeface="Arial" panose="020B0604020202020204" pitchFamily="34" charset="0"/>
                        </a:rPr>
                        <a:t> </a:t>
                      </a:r>
                      <a:r>
                        <a:rPr lang="en-US" sz="1400" dirty="0" err="1">
                          <a:latin typeface="Arial" panose="020B0604020202020204" pitchFamily="34" charset="0"/>
                        </a:rPr>
                        <a:t>anh</a:t>
                      </a:r>
                      <a:r>
                        <a:rPr lang="en-US" sz="1400" dirty="0">
                          <a:latin typeface="Arial" panose="020B0604020202020204" pitchFamily="34" charset="0"/>
                        </a:rPr>
                        <a:t> Tuấn </a:t>
                      </a:r>
                      <a:r>
                        <a:rPr lang="en-US" sz="1400" dirty="0" err="1">
                          <a:latin typeface="Arial" panose="020B0604020202020204" pitchFamily="34" charset="0"/>
                        </a:rPr>
                        <a:t>cũng</a:t>
                      </a:r>
                      <a:r>
                        <a:rPr lang="en-US" sz="1400" dirty="0">
                          <a:latin typeface="Arial" panose="020B0604020202020204" pitchFamily="34" charset="0"/>
                        </a:rPr>
                        <a:t> </a:t>
                      </a:r>
                      <a:r>
                        <a:rPr lang="en-US" sz="1400" dirty="0" err="1">
                          <a:latin typeface="Arial" panose="020B0604020202020204" pitchFamily="34" charset="0"/>
                        </a:rPr>
                        <a:t>như</a:t>
                      </a:r>
                      <a:r>
                        <a:rPr lang="en-US" sz="1400" dirty="0">
                          <a:latin typeface="Arial" panose="020B0604020202020204" pitchFamily="34" charset="0"/>
                        </a:rPr>
                        <a:t> </a:t>
                      </a:r>
                      <a:r>
                        <a:rPr lang="en-US" sz="1400" dirty="0" err="1">
                          <a:latin typeface="Arial" panose="020B0604020202020204" pitchFamily="34" charset="0"/>
                        </a:rPr>
                        <a:t>bạn</a:t>
                      </a:r>
                      <a:r>
                        <a:rPr lang="en-US" sz="1400" dirty="0">
                          <a:latin typeface="Arial" panose="020B0604020202020204" pitchFamily="34" charset="0"/>
                        </a:rPr>
                        <a:t> Tú </a:t>
                      </a:r>
                      <a:r>
                        <a:rPr lang="en-US" sz="1400" dirty="0" err="1">
                          <a:latin typeface="Arial" panose="020B0604020202020204" pitchFamily="34" charset="0"/>
                        </a:rPr>
                        <a:t>để</a:t>
                      </a:r>
                      <a:r>
                        <a:rPr lang="en-US" sz="1400" dirty="0">
                          <a:latin typeface="Arial" panose="020B0604020202020204" pitchFamily="34" charset="0"/>
                        </a:rPr>
                        <a:t> </a:t>
                      </a:r>
                      <a:r>
                        <a:rPr lang="en-US" sz="1400" dirty="0" err="1">
                          <a:latin typeface="Arial" panose="020B0604020202020204" pitchFamily="34" charset="0"/>
                        </a:rPr>
                        <a:t>tìm</a:t>
                      </a:r>
                      <a:r>
                        <a:rPr lang="en-US" sz="1400" dirty="0">
                          <a:latin typeface="Arial" panose="020B0604020202020204" pitchFamily="34" charset="0"/>
                        </a:rPr>
                        <a:t> </a:t>
                      </a:r>
                      <a:r>
                        <a:rPr lang="en-US" sz="1400" dirty="0" err="1">
                          <a:latin typeface="Arial" panose="020B0604020202020204" pitchFamily="34" charset="0"/>
                        </a:rPr>
                        <a:t>cách</a:t>
                      </a:r>
                      <a:r>
                        <a:rPr lang="en-US" sz="1400" dirty="0">
                          <a:latin typeface="Arial" panose="020B0604020202020204" pitchFamily="34" charset="0"/>
                        </a:rPr>
                        <a:t> </a:t>
                      </a:r>
                      <a:r>
                        <a:rPr lang="en-US" sz="1400" dirty="0" err="1">
                          <a:latin typeface="Arial" panose="020B0604020202020204" pitchFamily="34" charset="0"/>
                        </a:rPr>
                        <a:t>khắc</a:t>
                      </a:r>
                      <a:r>
                        <a:rPr lang="en-US" sz="1400" dirty="0">
                          <a:latin typeface="Arial" panose="020B0604020202020204" pitchFamily="34" charset="0"/>
                        </a:rPr>
                        <a:t> </a:t>
                      </a:r>
                      <a:r>
                        <a:rPr lang="en-US" sz="1400" dirty="0" err="1">
                          <a:latin typeface="Arial" panose="020B0604020202020204" pitchFamily="34" charset="0"/>
                        </a:rPr>
                        <a:t>phục</a:t>
                      </a: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87561322"/>
                  </a:ext>
                </a:extLst>
              </a:tr>
              <a:tr h="802627">
                <a:tc>
                  <a:txBody>
                    <a:bodyPr/>
                    <a:lstStyle/>
                    <a:p>
                      <a:pPr algn="ctr"/>
                      <a:r>
                        <a:rPr lang="en-US" sz="1400" dirty="0" err="1">
                          <a:latin typeface="Arial" panose="020B0604020202020204" pitchFamily="34" charset="0"/>
                        </a:rPr>
                        <a:t>Vấn</a:t>
                      </a:r>
                      <a:r>
                        <a:rPr lang="en-US" sz="1400" dirty="0">
                          <a:latin typeface="Arial" panose="020B0604020202020204" pitchFamily="34" charset="0"/>
                        </a:rPr>
                        <a:t> </a:t>
                      </a:r>
                      <a:r>
                        <a:rPr lang="en-US" sz="1400" dirty="0" err="1">
                          <a:latin typeface="Arial" panose="020B0604020202020204" pitchFamily="34" charset="0"/>
                        </a:rPr>
                        <a:t>đề</a:t>
                      </a:r>
                      <a:r>
                        <a:rPr lang="en-US" sz="1400" dirty="0">
                          <a:latin typeface="Arial" panose="020B0604020202020204" pitchFamily="34" charset="0"/>
                        </a:rPr>
                        <a:t> </a:t>
                      </a:r>
                      <a:r>
                        <a:rPr lang="en-US" sz="1400" dirty="0" err="1">
                          <a:latin typeface="Arial" panose="020B0604020202020204" pitchFamily="34" charset="0"/>
                        </a:rPr>
                        <a:t>về</a:t>
                      </a:r>
                      <a:r>
                        <a:rPr lang="en-US" sz="1400" dirty="0">
                          <a:latin typeface="Arial" panose="020B0604020202020204" pitchFamily="34" charset="0"/>
                        </a:rPr>
                        <a:t> </a:t>
                      </a:r>
                      <a:r>
                        <a:rPr lang="en-US" sz="1400" dirty="0" err="1">
                          <a:latin typeface="Arial" panose="020B0604020202020204" pitchFamily="34" charset="0"/>
                        </a:rPr>
                        <a:t>triển</a:t>
                      </a:r>
                      <a:r>
                        <a:rPr lang="en-US" sz="1400" dirty="0">
                          <a:latin typeface="Arial" panose="020B0604020202020204" pitchFamily="34" charset="0"/>
                        </a:rPr>
                        <a:t> </a:t>
                      </a:r>
                      <a:r>
                        <a:rPr lang="en-US" sz="1400" dirty="0" err="1">
                          <a:latin typeface="Arial" panose="020B0604020202020204" pitchFamily="34" charset="0"/>
                        </a:rPr>
                        <a:t>khai</a:t>
                      </a:r>
                      <a:r>
                        <a:rPr lang="en-US" sz="1400" dirty="0">
                          <a:latin typeface="Arial" panose="020B0604020202020204" pitchFamily="34" charset="0"/>
                        </a:rPr>
                        <a:t> </a:t>
                      </a:r>
                      <a:r>
                        <a:rPr lang="en-US" sz="1400" dirty="0" err="1">
                          <a:latin typeface="Arial" panose="020B0604020202020204" pitchFamily="34" charset="0"/>
                        </a:rPr>
                        <a:t>trên</a:t>
                      </a:r>
                      <a:r>
                        <a:rPr lang="en-US" sz="1400" dirty="0">
                          <a:latin typeface="Arial" panose="020B0604020202020204" pitchFamily="34" charset="0"/>
                        </a:rPr>
                        <a:t> FPGA: </a:t>
                      </a:r>
                      <a:r>
                        <a:rPr lang="en-US" sz="1400" dirty="0" err="1">
                          <a:latin typeface="Arial" panose="020B0604020202020204" pitchFamily="34" charset="0"/>
                        </a:rPr>
                        <a:t>như</a:t>
                      </a:r>
                      <a:r>
                        <a:rPr lang="en-US" sz="1400" dirty="0">
                          <a:latin typeface="Arial" panose="020B0604020202020204" pitchFamily="34" charset="0"/>
                        </a:rPr>
                        <a:t> </a:t>
                      </a:r>
                      <a:r>
                        <a:rPr lang="en-US" sz="1400" dirty="0" err="1">
                          <a:latin typeface="Arial" panose="020B0604020202020204" pitchFamily="34" charset="0"/>
                        </a:rPr>
                        <a:t>gán</a:t>
                      </a:r>
                      <a:r>
                        <a:rPr lang="en-US" sz="1400" dirty="0">
                          <a:latin typeface="Arial" panose="020B0604020202020204" pitchFamily="34" charset="0"/>
                        </a:rPr>
                        <a:t> </a:t>
                      </a:r>
                      <a:r>
                        <a:rPr lang="en-US" sz="1400" dirty="0" err="1">
                          <a:latin typeface="Arial" panose="020B0604020202020204" pitchFamily="34" charset="0"/>
                        </a:rPr>
                        <a:t>chân</a:t>
                      </a:r>
                      <a:r>
                        <a:rPr lang="en-US" sz="1400" dirty="0">
                          <a:latin typeface="Arial" panose="020B0604020202020204" pitchFamily="34" charset="0"/>
                        </a:rPr>
                        <a:t> </a:t>
                      </a:r>
                      <a:r>
                        <a:rPr lang="en-US" sz="1400" dirty="0" err="1">
                          <a:latin typeface="Arial" panose="020B0604020202020204" pitchFamily="34" charset="0"/>
                        </a:rPr>
                        <a:t>trên</a:t>
                      </a:r>
                      <a:r>
                        <a:rPr lang="en-US" sz="1400" dirty="0">
                          <a:latin typeface="Arial" panose="020B0604020202020204" pitchFamily="34" charset="0"/>
                        </a:rPr>
                        <a:t> FPGA, </a:t>
                      </a:r>
                      <a:r>
                        <a:rPr lang="en-US" sz="1400" dirty="0" err="1">
                          <a:latin typeface="Arial" panose="020B0604020202020204" pitchFamily="34" charset="0"/>
                        </a:rPr>
                        <a:t>xuất</a:t>
                      </a:r>
                      <a:r>
                        <a:rPr lang="en-US" sz="1400" dirty="0">
                          <a:latin typeface="Arial" panose="020B0604020202020204" pitchFamily="34" charset="0"/>
                        </a:rPr>
                        <a:t> file bitstream,… </a:t>
                      </a: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latin typeface="Arial" panose="020B0604020202020204" pitchFamily="34" charset="0"/>
                        </a:rPr>
                        <a:t>Tạo</a:t>
                      </a:r>
                      <a:r>
                        <a:rPr lang="en-US" sz="1400" dirty="0">
                          <a:latin typeface="Arial" panose="020B0604020202020204" pitchFamily="34" charset="0"/>
                        </a:rPr>
                        <a:t> </a:t>
                      </a:r>
                      <a:r>
                        <a:rPr lang="en-US" sz="1400" dirty="0" err="1">
                          <a:latin typeface="Arial" panose="020B0604020202020204" pitchFamily="34" charset="0"/>
                        </a:rPr>
                        <a:t>lại</a:t>
                      </a:r>
                      <a:r>
                        <a:rPr lang="en-US" sz="1400" dirty="0">
                          <a:latin typeface="Arial" panose="020B0604020202020204" pitchFamily="34" charset="0"/>
                        </a:rPr>
                        <a:t> project </a:t>
                      </a:r>
                      <a:r>
                        <a:rPr lang="en-US" sz="1400" dirty="0" err="1">
                          <a:latin typeface="Arial" panose="020B0604020202020204" pitchFamily="34" charset="0"/>
                        </a:rPr>
                        <a:t>mới</a:t>
                      </a:r>
                      <a:r>
                        <a:rPr lang="en-US" sz="1400" dirty="0">
                          <a:latin typeface="Arial" panose="020B0604020202020204" pitchFamily="34" charset="0"/>
                        </a:rPr>
                        <a:t> </a:t>
                      </a:r>
                      <a:r>
                        <a:rPr lang="en-US" sz="1400" dirty="0" err="1">
                          <a:latin typeface="Arial" panose="020B0604020202020204" pitchFamily="34" charset="0"/>
                        </a:rPr>
                        <a:t>để</a:t>
                      </a:r>
                      <a:r>
                        <a:rPr lang="en-US" sz="1400" dirty="0">
                          <a:latin typeface="Arial" panose="020B0604020202020204" pitchFamily="34" charset="0"/>
                        </a:rPr>
                        <a:t> </a:t>
                      </a:r>
                      <a:r>
                        <a:rPr lang="en-US" sz="1400" dirty="0" err="1">
                          <a:latin typeface="Arial" panose="020B0604020202020204" pitchFamily="34" charset="0"/>
                        </a:rPr>
                        <a:t>sửa</a:t>
                      </a:r>
                      <a:r>
                        <a:rPr lang="en-US" sz="1400" dirty="0">
                          <a:latin typeface="Arial" panose="020B0604020202020204" pitchFamily="34" charset="0"/>
                        </a:rPr>
                        <a:t> </a:t>
                      </a:r>
                      <a:r>
                        <a:rPr lang="en-US" sz="1400" dirty="0" err="1">
                          <a:latin typeface="Arial" panose="020B0604020202020204" pitchFamily="34" charset="0"/>
                        </a:rPr>
                        <a:t>lại</a:t>
                      </a:r>
                      <a:r>
                        <a:rPr lang="en-US" sz="1400" dirty="0">
                          <a:latin typeface="Arial" panose="020B0604020202020204" pitchFamily="34" charset="0"/>
                        </a:rPr>
                        <a:t> </a:t>
                      </a:r>
                      <a:r>
                        <a:rPr lang="en-US" sz="1400" dirty="0" err="1">
                          <a:latin typeface="Arial" panose="020B0604020202020204" pitchFamily="34" charset="0"/>
                        </a:rPr>
                        <a:t>các</a:t>
                      </a:r>
                      <a:r>
                        <a:rPr lang="en-US" sz="1400" dirty="0">
                          <a:latin typeface="Arial" panose="020B0604020202020204" pitchFamily="34" charset="0"/>
                        </a:rPr>
                        <a:t> </a:t>
                      </a:r>
                      <a:r>
                        <a:rPr lang="en-US" sz="1400" dirty="0" err="1">
                          <a:latin typeface="Arial" panose="020B0604020202020204" pitchFamily="34" charset="0"/>
                        </a:rPr>
                        <a:t>lỗi</a:t>
                      </a: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68425129"/>
                  </a:ext>
                </a:extLst>
              </a:tr>
              <a:tr h="1463614">
                <a:tc>
                  <a:txBody>
                    <a:bodyPr/>
                    <a:lstStyle/>
                    <a:p>
                      <a:pPr algn="ctr"/>
                      <a:r>
                        <a:rPr lang="en-US" sz="1400" dirty="0">
                          <a:latin typeface="Arial" panose="020B0604020202020204" pitchFamily="34" charset="0"/>
                        </a:rPr>
                        <a:t>Quản </a:t>
                      </a:r>
                      <a:r>
                        <a:rPr lang="en-US" sz="1400" dirty="0" err="1">
                          <a:latin typeface="Arial" panose="020B0604020202020204" pitchFamily="34" charset="0"/>
                        </a:rPr>
                        <a:t>lý</a:t>
                      </a:r>
                      <a:r>
                        <a:rPr lang="en-US" sz="1400" dirty="0">
                          <a:latin typeface="Arial" panose="020B0604020202020204" pitchFamily="34" charset="0"/>
                        </a:rPr>
                        <a:t> </a:t>
                      </a:r>
                      <a:r>
                        <a:rPr lang="en-US" sz="1400" dirty="0" err="1">
                          <a:latin typeface="Arial" panose="020B0604020202020204" pitchFamily="34" charset="0"/>
                        </a:rPr>
                        <a:t>dự</a:t>
                      </a:r>
                      <a:r>
                        <a:rPr lang="en-US" sz="1400" dirty="0">
                          <a:latin typeface="Arial" panose="020B0604020202020204" pitchFamily="34" charset="0"/>
                        </a:rPr>
                        <a:t> </a:t>
                      </a:r>
                      <a:r>
                        <a:rPr lang="en-US" sz="1400" dirty="0" err="1">
                          <a:latin typeface="Arial" panose="020B0604020202020204" pitchFamily="34" charset="0"/>
                        </a:rPr>
                        <a:t>án</a:t>
                      </a:r>
                      <a:r>
                        <a:rPr lang="en-US" sz="1400" dirty="0">
                          <a:latin typeface="Arial" panose="020B0604020202020204" pitchFamily="34" charset="0"/>
                        </a:rPr>
                        <a:t> </a:t>
                      </a:r>
                      <a:r>
                        <a:rPr lang="en-US" sz="1400" dirty="0" err="1">
                          <a:latin typeface="Arial" panose="020B0604020202020204" pitchFamily="34" charset="0"/>
                        </a:rPr>
                        <a:t>về</a:t>
                      </a:r>
                      <a:r>
                        <a:rPr lang="en-US" sz="1400" dirty="0">
                          <a:latin typeface="Arial" panose="020B0604020202020204" pitchFamily="34" charset="0"/>
                        </a:rPr>
                        <a:t> </a:t>
                      </a:r>
                      <a:r>
                        <a:rPr lang="en-US" sz="1400" dirty="0" err="1">
                          <a:latin typeface="Arial" panose="020B0604020202020204" pitchFamily="34" charset="0"/>
                        </a:rPr>
                        <a:t>mặt</a:t>
                      </a:r>
                      <a:r>
                        <a:rPr lang="en-US" sz="1400" dirty="0">
                          <a:latin typeface="Arial" panose="020B0604020202020204" pitchFamily="34" charset="0"/>
                        </a:rPr>
                        <a:t> </a:t>
                      </a:r>
                      <a:r>
                        <a:rPr lang="en-US" sz="1400" dirty="0" err="1">
                          <a:latin typeface="Arial" panose="020B0604020202020204" pitchFamily="34" charset="0"/>
                        </a:rPr>
                        <a:t>thời</a:t>
                      </a:r>
                      <a:r>
                        <a:rPr lang="en-US" sz="1400" dirty="0">
                          <a:latin typeface="Arial" panose="020B0604020202020204" pitchFamily="34" charset="0"/>
                        </a:rPr>
                        <a:t> </a:t>
                      </a:r>
                      <a:r>
                        <a:rPr lang="en-US" sz="1400" dirty="0" err="1">
                          <a:latin typeface="Arial" panose="020B0604020202020204" pitchFamily="34" charset="0"/>
                        </a:rPr>
                        <a:t>gian</a:t>
                      </a:r>
                      <a:r>
                        <a:rPr lang="en-US" sz="1400" dirty="0">
                          <a:latin typeface="Arial" panose="020B0604020202020204" pitchFamily="34" charset="0"/>
                        </a:rPr>
                        <a:t> </a:t>
                      </a:r>
                      <a:r>
                        <a:rPr lang="en-US" sz="1400" dirty="0" err="1">
                          <a:latin typeface="Arial" panose="020B0604020202020204" pitchFamily="34" charset="0"/>
                        </a:rPr>
                        <a:t>còn</a:t>
                      </a:r>
                      <a:r>
                        <a:rPr lang="en-US" sz="1400" dirty="0">
                          <a:latin typeface="Arial" panose="020B0604020202020204" pitchFamily="34" charset="0"/>
                        </a:rPr>
                        <a:t> </a:t>
                      </a:r>
                      <a:r>
                        <a:rPr lang="en-US" sz="1400" dirty="0" err="1">
                          <a:latin typeface="Arial" panose="020B0604020202020204" pitchFamily="34" charset="0"/>
                        </a:rPr>
                        <a:t>chưa</a:t>
                      </a:r>
                      <a:r>
                        <a:rPr lang="en-US" sz="1400" dirty="0">
                          <a:latin typeface="Arial" panose="020B0604020202020204" pitchFamily="34" charset="0"/>
                        </a:rPr>
                        <a:t> </a:t>
                      </a:r>
                      <a:r>
                        <a:rPr lang="en-US" sz="1400" dirty="0" err="1">
                          <a:latin typeface="Arial" panose="020B0604020202020204" pitchFamily="34" charset="0"/>
                        </a:rPr>
                        <a:t>được</a:t>
                      </a:r>
                      <a:r>
                        <a:rPr lang="en-US" sz="1400" dirty="0">
                          <a:latin typeface="Arial" panose="020B0604020202020204" pitchFamily="34" charset="0"/>
                        </a:rPr>
                        <a:t> </a:t>
                      </a:r>
                      <a:r>
                        <a:rPr lang="en-US" sz="1400" dirty="0" err="1">
                          <a:latin typeface="Arial" panose="020B0604020202020204" pitchFamily="34" charset="0"/>
                        </a:rPr>
                        <a:t>tốt</a:t>
                      </a:r>
                      <a:r>
                        <a:rPr lang="en-US" sz="1400" dirty="0">
                          <a:latin typeface="Arial" panose="020B0604020202020204" pitchFamily="34" charset="0"/>
                        </a:rPr>
                        <a:t>, </a:t>
                      </a:r>
                      <a:r>
                        <a:rPr lang="en-US" sz="1400" dirty="0" err="1">
                          <a:latin typeface="Arial" panose="020B0604020202020204" pitchFamily="34" charset="0"/>
                        </a:rPr>
                        <a:t>còn</a:t>
                      </a:r>
                      <a:r>
                        <a:rPr lang="en-US" sz="1400" dirty="0">
                          <a:latin typeface="Arial" panose="020B0604020202020204" pitchFamily="34" charset="0"/>
                        </a:rPr>
                        <a:t> </a:t>
                      </a:r>
                      <a:r>
                        <a:rPr lang="en-US" sz="1400" dirty="0" err="1">
                          <a:latin typeface="Arial" panose="020B0604020202020204" pitchFamily="34" charset="0"/>
                        </a:rPr>
                        <a:t>chưa</a:t>
                      </a:r>
                      <a:r>
                        <a:rPr lang="en-US" sz="1400" dirty="0">
                          <a:latin typeface="Arial" panose="020B0604020202020204" pitchFamily="34" charset="0"/>
                        </a:rPr>
                        <a:t> </a:t>
                      </a:r>
                      <a:r>
                        <a:rPr lang="en-US" sz="1400" dirty="0" err="1">
                          <a:latin typeface="Arial" panose="020B0604020202020204" pitchFamily="34" charset="0"/>
                        </a:rPr>
                        <a:t>thống</a:t>
                      </a:r>
                      <a:r>
                        <a:rPr lang="en-US" sz="1400" dirty="0">
                          <a:latin typeface="Arial" panose="020B0604020202020204" pitchFamily="34" charset="0"/>
                        </a:rPr>
                        <a:t> </a:t>
                      </a:r>
                      <a:r>
                        <a:rPr lang="en-US" sz="1400" dirty="0" err="1">
                          <a:latin typeface="Arial" panose="020B0604020202020204" pitchFamily="34" charset="0"/>
                        </a:rPr>
                        <a:t>nhất</a:t>
                      </a:r>
                      <a:r>
                        <a:rPr lang="en-US" sz="1400" dirty="0">
                          <a:latin typeface="Arial" panose="020B0604020202020204" pitchFamily="34" charset="0"/>
                        </a:rPr>
                        <a:t> </a:t>
                      </a:r>
                      <a:r>
                        <a:rPr lang="en-US" sz="1400" dirty="0" err="1">
                          <a:latin typeface="Arial" panose="020B0604020202020204" pitchFamily="34" charset="0"/>
                        </a:rPr>
                        <a:t>được</a:t>
                      </a:r>
                      <a:r>
                        <a:rPr lang="en-US" sz="1400" dirty="0">
                          <a:latin typeface="Arial" panose="020B0604020202020204" pitchFamily="34" charset="0"/>
                        </a:rPr>
                        <a:t> </a:t>
                      </a:r>
                      <a:r>
                        <a:rPr lang="en-US" sz="1400" dirty="0" err="1">
                          <a:latin typeface="Arial" panose="020B0604020202020204" pitchFamily="34" charset="0"/>
                        </a:rPr>
                        <a:t>về</a:t>
                      </a:r>
                      <a:r>
                        <a:rPr lang="en-US" sz="1400" dirty="0">
                          <a:latin typeface="Arial" panose="020B0604020202020204" pitchFamily="34" charset="0"/>
                        </a:rPr>
                        <a:t> </a:t>
                      </a:r>
                      <a:r>
                        <a:rPr lang="en-US" sz="1400" dirty="0" err="1">
                          <a:latin typeface="Arial" panose="020B0604020202020204" pitchFamily="34" charset="0"/>
                        </a:rPr>
                        <a:t>mặt</a:t>
                      </a:r>
                      <a:r>
                        <a:rPr lang="en-US" sz="1400" dirty="0">
                          <a:latin typeface="Arial" panose="020B0604020202020204" pitchFamily="34" charset="0"/>
                        </a:rPr>
                        <a:t> </a:t>
                      </a:r>
                      <a:r>
                        <a:rPr lang="en-US" sz="1400" dirty="0" err="1">
                          <a:latin typeface="Arial" panose="020B0604020202020204" pitchFamily="34" charset="0"/>
                        </a:rPr>
                        <a:t>yêu</a:t>
                      </a:r>
                      <a:r>
                        <a:rPr lang="en-US" sz="1400" dirty="0">
                          <a:latin typeface="Arial" panose="020B0604020202020204" pitchFamily="34" charset="0"/>
                        </a:rPr>
                        <a:t> </a:t>
                      </a:r>
                      <a:r>
                        <a:rPr lang="en-US" sz="1400" dirty="0" err="1">
                          <a:latin typeface="Arial" panose="020B0604020202020204" pitchFamily="34" charset="0"/>
                        </a:rPr>
                        <a:t>cầu</a:t>
                      </a:r>
                      <a:r>
                        <a:rPr lang="en-US" sz="1400" dirty="0">
                          <a:latin typeface="Arial" panose="020B0604020202020204" pitchFamily="34" charset="0"/>
                        </a:rPr>
                        <a:t>, </a:t>
                      </a:r>
                      <a:r>
                        <a:rPr lang="en-US" sz="1400" dirty="0" err="1">
                          <a:latin typeface="Arial" panose="020B0604020202020204" pitchFamily="34" charset="0"/>
                        </a:rPr>
                        <a:t>phân</a:t>
                      </a:r>
                      <a:r>
                        <a:rPr lang="en-US" sz="1400" dirty="0">
                          <a:latin typeface="Arial" panose="020B0604020202020204" pitchFamily="34" charset="0"/>
                        </a:rPr>
                        <a:t> chia </a:t>
                      </a:r>
                      <a:r>
                        <a:rPr lang="en-US" sz="1400" dirty="0" err="1">
                          <a:latin typeface="Arial" panose="020B0604020202020204" pitchFamily="34" charset="0"/>
                        </a:rPr>
                        <a:t>thời</a:t>
                      </a:r>
                      <a:r>
                        <a:rPr lang="en-US" sz="1400" dirty="0">
                          <a:latin typeface="Arial" panose="020B0604020202020204" pitchFamily="34" charset="0"/>
                        </a:rPr>
                        <a:t> </a:t>
                      </a:r>
                      <a:r>
                        <a:rPr lang="en-US" sz="1400" dirty="0" err="1">
                          <a:latin typeface="Arial" panose="020B0604020202020204" pitchFamily="34" charset="0"/>
                        </a:rPr>
                        <a:t>gian</a:t>
                      </a:r>
                      <a:r>
                        <a:rPr lang="en-US" sz="1400" dirty="0">
                          <a:latin typeface="Arial" panose="020B0604020202020204" pitchFamily="34" charset="0"/>
                        </a:rPr>
                        <a:t> </a:t>
                      </a:r>
                      <a:r>
                        <a:rPr lang="en-US" sz="1400" dirty="0" err="1">
                          <a:latin typeface="Arial" panose="020B0604020202020204" pitchFamily="34" charset="0"/>
                        </a:rPr>
                        <a:t>cho</a:t>
                      </a:r>
                      <a:r>
                        <a:rPr lang="en-US" sz="1400" dirty="0">
                          <a:latin typeface="Arial" panose="020B0604020202020204" pitchFamily="34" charset="0"/>
                        </a:rPr>
                        <a:t> </a:t>
                      </a:r>
                      <a:r>
                        <a:rPr lang="en-US" sz="1400" dirty="0" err="1">
                          <a:latin typeface="Arial" panose="020B0604020202020204" pitchFamily="34" charset="0"/>
                        </a:rPr>
                        <a:t>từng</a:t>
                      </a:r>
                      <a:r>
                        <a:rPr lang="en-US" sz="1400" dirty="0">
                          <a:latin typeface="Arial" panose="020B0604020202020204" pitchFamily="34" charset="0"/>
                        </a:rPr>
                        <a:t> </a:t>
                      </a:r>
                      <a:r>
                        <a:rPr lang="en-US" sz="1400" dirty="0" err="1">
                          <a:latin typeface="Arial" panose="020B0604020202020204" pitchFamily="34" charset="0"/>
                        </a:rPr>
                        <a:t>hạng</a:t>
                      </a:r>
                      <a:r>
                        <a:rPr lang="en-US" sz="1400" dirty="0">
                          <a:latin typeface="Arial" panose="020B0604020202020204" pitchFamily="34" charset="0"/>
                        </a:rPr>
                        <a:t> </a:t>
                      </a:r>
                      <a:r>
                        <a:rPr lang="en-US" sz="1400" dirty="0" err="1">
                          <a:latin typeface="Arial" panose="020B0604020202020204" pitchFamily="34" charset="0"/>
                        </a:rPr>
                        <a:t>mục</a:t>
                      </a:r>
                      <a:r>
                        <a:rPr lang="en-US" sz="1400" dirty="0">
                          <a:latin typeface="Arial" panose="020B0604020202020204" pitchFamily="34" charset="0"/>
                        </a:rPr>
                        <a:t> </a:t>
                      </a:r>
                      <a:r>
                        <a:rPr lang="en-US" sz="1400" dirty="0" err="1">
                          <a:latin typeface="Arial" panose="020B0604020202020204" pitchFamily="34" charset="0"/>
                        </a:rPr>
                        <a:t>sao</a:t>
                      </a:r>
                      <a:r>
                        <a:rPr lang="en-US" sz="1400" dirty="0">
                          <a:latin typeface="Arial" panose="020B0604020202020204" pitchFamily="34" charset="0"/>
                        </a:rPr>
                        <a:t> </a:t>
                      </a:r>
                      <a:r>
                        <a:rPr lang="en-US" sz="1400" dirty="0" err="1">
                          <a:latin typeface="Arial" panose="020B0604020202020204" pitchFamily="34" charset="0"/>
                        </a:rPr>
                        <a:t>cho</a:t>
                      </a:r>
                      <a:r>
                        <a:rPr lang="en-US" sz="1400" dirty="0">
                          <a:latin typeface="Arial" panose="020B0604020202020204" pitchFamily="34" charset="0"/>
                        </a:rPr>
                        <a:t> </a:t>
                      </a:r>
                      <a:r>
                        <a:rPr lang="en-US" sz="1400" dirty="0" err="1">
                          <a:latin typeface="Arial" panose="020B0604020202020204" pitchFamily="34" charset="0"/>
                        </a:rPr>
                        <a:t>sát</a:t>
                      </a:r>
                      <a:r>
                        <a:rPr lang="en-US" sz="1400" dirty="0">
                          <a:latin typeface="Arial" panose="020B0604020202020204" pitchFamily="34" charset="0"/>
                        </a:rPr>
                        <a:t> </a:t>
                      </a:r>
                      <a:r>
                        <a:rPr lang="en-US" sz="1400" dirty="0" err="1">
                          <a:latin typeface="Arial" panose="020B0604020202020204" pitchFamily="34" charset="0"/>
                        </a:rPr>
                        <a:t>với</a:t>
                      </a:r>
                      <a:r>
                        <a:rPr lang="en-US" sz="1400" dirty="0">
                          <a:latin typeface="Arial" panose="020B0604020202020204" pitchFamily="34" charset="0"/>
                        </a:rPr>
                        <a:t> </a:t>
                      </a:r>
                      <a:r>
                        <a:rPr lang="en-US" sz="1400" dirty="0" err="1">
                          <a:latin typeface="Arial" panose="020B0604020202020204" pitchFamily="34" charset="0"/>
                        </a:rPr>
                        <a:t>thực</a:t>
                      </a:r>
                      <a:r>
                        <a:rPr lang="en-US" sz="1400" dirty="0">
                          <a:latin typeface="Arial" panose="020B0604020202020204" pitchFamily="34" charset="0"/>
                        </a:rPr>
                        <a:t> </a:t>
                      </a:r>
                      <a:r>
                        <a:rPr lang="en-US" sz="1400" dirty="0" err="1">
                          <a:latin typeface="Arial" panose="020B0604020202020204" pitchFamily="34" charset="0"/>
                        </a:rPr>
                        <a:t>tế</a:t>
                      </a:r>
                      <a:r>
                        <a:rPr lang="en-US" sz="1400" dirty="0">
                          <a:latin typeface="Arial" panose="020B0604020202020204" pitchFamily="34" charset="0"/>
                        </a:rPr>
                        <a:t> </a:t>
                      </a: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latin typeface="Arial" panose="020B0604020202020204" pitchFamily="34" charset="0"/>
                        </a:rPr>
                        <a:t>Lên</a:t>
                      </a:r>
                      <a:r>
                        <a:rPr lang="en-US" sz="1400" dirty="0">
                          <a:latin typeface="Arial" panose="020B0604020202020204" pitchFamily="34" charset="0"/>
                        </a:rPr>
                        <a:t> </a:t>
                      </a:r>
                      <a:r>
                        <a:rPr lang="en-US" sz="1400" dirty="0" err="1">
                          <a:latin typeface="Arial" panose="020B0604020202020204" pitchFamily="34" charset="0"/>
                        </a:rPr>
                        <a:t>kế</a:t>
                      </a:r>
                      <a:r>
                        <a:rPr lang="en-US" sz="1400" dirty="0">
                          <a:latin typeface="Arial" panose="020B0604020202020204" pitchFamily="34" charset="0"/>
                        </a:rPr>
                        <a:t> </a:t>
                      </a:r>
                      <a:r>
                        <a:rPr lang="en-US" sz="1400" dirty="0" err="1">
                          <a:latin typeface="Arial" panose="020B0604020202020204" pitchFamily="34" charset="0"/>
                        </a:rPr>
                        <a:t>hoạch</a:t>
                      </a:r>
                      <a:r>
                        <a:rPr lang="en-US" sz="1400" dirty="0">
                          <a:latin typeface="Arial" panose="020B0604020202020204" pitchFamily="34" charset="0"/>
                        </a:rPr>
                        <a:t> chi </a:t>
                      </a:r>
                      <a:r>
                        <a:rPr lang="en-US" sz="1400" dirty="0" err="1">
                          <a:latin typeface="Arial" panose="020B0604020202020204" pitchFamily="34" charset="0"/>
                        </a:rPr>
                        <a:t>tiết</a:t>
                      </a:r>
                      <a:r>
                        <a:rPr lang="en-US" sz="1400" dirty="0">
                          <a:latin typeface="Arial" panose="020B0604020202020204" pitchFamily="34" charset="0"/>
                        </a:rPr>
                        <a:t> </a:t>
                      </a:r>
                      <a:r>
                        <a:rPr lang="en-US" sz="1400" dirty="0" err="1">
                          <a:latin typeface="Arial" panose="020B0604020202020204" pitchFamily="34" charset="0"/>
                        </a:rPr>
                        <a:t>cho</a:t>
                      </a:r>
                      <a:r>
                        <a:rPr lang="en-US" sz="1400" dirty="0">
                          <a:latin typeface="Arial" panose="020B0604020202020204" pitchFamily="34" charset="0"/>
                        </a:rPr>
                        <a:t> </a:t>
                      </a:r>
                      <a:r>
                        <a:rPr lang="en-US" sz="1400" dirty="0" err="1">
                          <a:latin typeface="Arial" panose="020B0604020202020204" pitchFamily="34" charset="0"/>
                        </a:rPr>
                        <a:t>từng</a:t>
                      </a:r>
                      <a:r>
                        <a:rPr lang="en-US" sz="1400" dirty="0">
                          <a:latin typeface="Arial" panose="020B0604020202020204" pitchFamily="34" charset="0"/>
                        </a:rPr>
                        <a:t> </a:t>
                      </a:r>
                      <a:r>
                        <a:rPr lang="en-US" sz="1400" dirty="0" err="1">
                          <a:latin typeface="Arial" panose="020B0604020202020204" pitchFamily="34" charset="0"/>
                        </a:rPr>
                        <a:t>hạng</a:t>
                      </a:r>
                      <a:r>
                        <a:rPr lang="en-US" sz="1400" dirty="0">
                          <a:latin typeface="Arial" panose="020B0604020202020204" pitchFamily="34" charset="0"/>
                        </a:rPr>
                        <a:t> </a:t>
                      </a:r>
                      <a:r>
                        <a:rPr lang="en-US" sz="1400" dirty="0" err="1">
                          <a:latin typeface="Arial" panose="020B0604020202020204" pitchFamily="34" charset="0"/>
                        </a:rPr>
                        <a:t>mục</a:t>
                      </a:r>
                      <a:r>
                        <a:rPr lang="en-US" sz="1400" dirty="0">
                          <a:latin typeface="Arial" panose="020B0604020202020204" pitchFamily="34" charset="0"/>
                        </a:rPr>
                        <a:t>.</a:t>
                      </a: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1790809"/>
                  </a:ext>
                </a:extLst>
              </a:tr>
            </a:tbl>
          </a:graphicData>
        </a:graphic>
      </p:graphicFrame>
    </p:spTree>
    <p:extLst>
      <p:ext uri="{BB962C8B-B14F-4D97-AF65-F5344CB8AC3E}">
        <p14:creationId xmlns:p14="http://schemas.microsoft.com/office/powerpoint/2010/main" val="17613759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AD7D9-0FAD-81A2-21CA-8C6FA8C5E04C}"/>
              </a:ext>
            </a:extLst>
          </p:cNvPr>
          <p:cNvSpPr>
            <a:spLocks noGrp="1"/>
          </p:cNvSpPr>
          <p:nvPr>
            <p:ph type="title"/>
          </p:nvPr>
        </p:nvSpPr>
        <p:spPr>
          <a:xfrm>
            <a:off x="332170" y="392443"/>
            <a:ext cx="7048344" cy="543820"/>
          </a:xfrm>
        </p:spPr>
        <p:txBody>
          <a:bodyPr/>
          <a:lstStyle/>
          <a:p>
            <a:r>
              <a:rPr lang="en-US" sz="3000" b="1" dirty="0">
                <a:solidFill>
                  <a:schemeClr val="tx1"/>
                </a:solidFill>
              </a:rPr>
              <a:t>3. </a:t>
            </a:r>
            <a:r>
              <a:rPr lang="en-US" sz="3000" b="1" dirty="0" err="1">
                <a:solidFill>
                  <a:schemeClr val="tx1"/>
                </a:solidFill>
              </a:rPr>
              <a:t>Vấn</a:t>
            </a:r>
            <a:r>
              <a:rPr lang="en-US" sz="3000" b="1" dirty="0">
                <a:solidFill>
                  <a:schemeClr val="tx1"/>
                </a:solidFill>
              </a:rPr>
              <a:t> </a:t>
            </a:r>
            <a:r>
              <a:rPr lang="en-US" sz="3000" b="1" dirty="0" err="1">
                <a:solidFill>
                  <a:schemeClr val="tx1"/>
                </a:solidFill>
              </a:rPr>
              <a:t>đề</a:t>
            </a:r>
            <a:r>
              <a:rPr lang="en-US" sz="3000" b="1" dirty="0">
                <a:solidFill>
                  <a:schemeClr val="tx1"/>
                </a:solidFill>
              </a:rPr>
              <a:t> </a:t>
            </a:r>
            <a:r>
              <a:rPr lang="en-US" sz="3000" b="1" dirty="0" err="1">
                <a:solidFill>
                  <a:schemeClr val="tx1"/>
                </a:solidFill>
              </a:rPr>
              <a:t>gặp</a:t>
            </a:r>
            <a:r>
              <a:rPr lang="en-US" sz="3000" b="1" dirty="0">
                <a:solidFill>
                  <a:schemeClr val="tx1"/>
                </a:solidFill>
              </a:rPr>
              <a:t> </a:t>
            </a:r>
            <a:r>
              <a:rPr lang="en-US" sz="3000" b="1" dirty="0" err="1">
                <a:solidFill>
                  <a:schemeClr val="tx1"/>
                </a:solidFill>
              </a:rPr>
              <a:t>phải</a:t>
            </a:r>
            <a:r>
              <a:rPr lang="en-US" sz="3000" b="1" dirty="0">
                <a:solidFill>
                  <a:schemeClr val="tx1"/>
                </a:solidFill>
              </a:rPr>
              <a:t> </a:t>
            </a:r>
            <a:r>
              <a:rPr lang="en-US" sz="3000" b="1" dirty="0" err="1">
                <a:solidFill>
                  <a:schemeClr val="tx1"/>
                </a:solidFill>
              </a:rPr>
              <a:t>và</a:t>
            </a:r>
            <a:r>
              <a:rPr lang="en-US" sz="3000" b="1" dirty="0">
                <a:solidFill>
                  <a:schemeClr val="tx1"/>
                </a:solidFill>
              </a:rPr>
              <a:t> </a:t>
            </a:r>
            <a:r>
              <a:rPr lang="en-US" sz="3000" b="1" dirty="0" err="1">
                <a:solidFill>
                  <a:schemeClr val="tx1"/>
                </a:solidFill>
              </a:rPr>
              <a:t>cách</a:t>
            </a:r>
            <a:r>
              <a:rPr lang="en-US" sz="3000" b="1" dirty="0">
                <a:solidFill>
                  <a:schemeClr val="tx1"/>
                </a:solidFill>
              </a:rPr>
              <a:t> </a:t>
            </a:r>
            <a:r>
              <a:rPr lang="en-US" sz="3000" b="1" dirty="0" err="1">
                <a:solidFill>
                  <a:schemeClr val="tx1"/>
                </a:solidFill>
              </a:rPr>
              <a:t>khắc</a:t>
            </a:r>
            <a:r>
              <a:rPr lang="en-US" sz="3000" b="1" dirty="0">
                <a:solidFill>
                  <a:schemeClr val="tx1"/>
                </a:solidFill>
              </a:rPr>
              <a:t> </a:t>
            </a:r>
            <a:r>
              <a:rPr lang="en-US" sz="3000" b="1" dirty="0" err="1">
                <a:solidFill>
                  <a:schemeClr val="tx1"/>
                </a:solidFill>
              </a:rPr>
              <a:t>phục</a:t>
            </a:r>
            <a:endParaRPr lang="en-US" sz="3000" dirty="0">
              <a:solidFill>
                <a:schemeClr val="tx1"/>
              </a:solidFill>
            </a:endParaRPr>
          </a:p>
        </p:txBody>
      </p:sp>
      <p:sp>
        <p:nvSpPr>
          <p:cNvPr id="4" name="Date Placeholder 3">
            <a:extLst>
              <a:ext uri="{FF2B5EF4-FFF2-40B4-BE49-F238E27FC236}">
                <a16:creationId xmlns:a16="http://schemas.microsoft.com/office/drawing/2014/main" id="{E2BC2958-DEA2-5FB5-ED27-54ED29A5105A}"/>
              </a:ext>
            </a:extLst>
          </p:cNvPr>
          <p:cNvSpPr>
            <a:spLocks noGrp="1"/>
          </p:cNvSpPr>
          <p:nvPr>
            <p:ph type="dt" sz="half" idx="10"/>
          </p:nvPr>
        </p:nvSpPr>
        <p:spPr/>
        <p:txBody>
          <a:bodyPr/>
          <a:lstStyle/>
          <a:p>
            <a:fld id="{47B578C9-AF1F-4F86-9762-ACDA04083AE8}" type="datetime9">
              <a:rPr lang="en-US" smtClean="0"/>
              <a:t>1/30/2026 1:31:25 PM</a:t>
            </a:fld>
            <a:endParaRPr lang="en-US"/>
          </a:p>
        </p:txBody>
      </p:sp>
      <p:sp>
        <p:nvSpPr>
          <p:cNvPr id="5" name="Footer Placeholder 4">
            <a:extLst>
              <a:ext uri="{FF2B5EF4-FFF2-40B4-BE49-F238E27FC236}">
                <a16:creationId xmlns:a16="http://schemas.microsoft.com/office/drawing/2014/main" id="{522BFE83-898E-9B02-BC45-089D75D720DD}"/>
              </a:ext>
            </a:extLst>
          </p:cNvPr>
          <p:cNvSpPr>
            <a:spLocks noGrp="1"/>
          </p:cNvSpPr>
          <p:nvPr>
            <p:ph type="ftr" sz="quarter" idx="11"/>
          </p:nvPr>
        </p:nvSpPr>
        <p:spPr/>
        <p:txBody>
          <a:bodyPr/>
          <a:lstStyle/>
          <a:p>
            <a:r>
              <a:rPr lang="en-US"/>
              <a:t>Nguyễn Thành Đạt</a:t>
            </a:r>
            <a:endParaRPr lang="en-US" dirty="0"/>
          </a:p>
        </p:txBody>
      </p:sp>
      <p:sp>
        <p:nvSpPr>
          <p:cNvPr id="6" name="Slide Number Placeholder 5">
            <a:extLst>
              <a:ext uri="{FF2B5EF4-FFF2-40B4-BE49-F238E27FC236}">
                <a16:creationId xmlns:a16="http://schemas.microsoft.com/office/drawing/2014/main" id="{563C2795-9810-C567-F4B6-3837DC29E3FA}"/>
              </a:ext>
            </a:extLst>
          </p:cNvPr>
          <p:cNvSpPr>
            <a:spLocks noGrp="1"/>
          </p:cNvSpPr>
          <p:nvPr>
            <p:ph type="sldNum" sz="quarter" idx="12"/>
          </p:nvPr>
        </p:nvSpPr>
        <p:spPr/>
        <p:txBody>
          <a:bodyPr/>
          <a:lstStyle/>
          <a:p>
            <a:fld id="{81097CE2-82D9-4ED5-9F0C-F9C654B904AA}" type="slidenum">
              <a:rPr lang="en-US" smtClean="0"/>
              <a:t>19</a:t>
            </a:fld>
            <a:endParaRPr lang="en-US" dirty="0"/>
          </a:p>
        </p:txBody>
      </p:sp>
      <p:graphicFrame>
        <p:nvGraphicFramePr>
          <p:cNvPr id="3" name="Table 2">
            <a:extLst>
              <a:ext uri="{FF2B5EF4-FFF2-40B4-BE49-F238E27FC236}">
                <a16:creationId xmlns:a16="http://schemas.microsoft.com/office/drawing/2014/main" id="{ECB5A211-D69E-5B17-ACD5-1311DF638EC2}"/>
              </a:ext>
            </a:extLst>
          </p:cNvPr>
          <p:cNvGraphicFramePr>
            <a:graphicFrameLocks noGrp="1"/>
          </p:cNvGraphicFramePr>
          <p:nvPr>
            <p:extLst>
              <p:ext uri="{D42A27DB-BD31-4B8C-83A1-F6EECF244321}">
                <p14:modId xmlns:p14="http://schemas.microsoft.com/office/powerpoint/2010/main" val="3613385654"/>
              </p:ext>
            </p:extLst>
          </p:nvPr>
        </p:nvGraphicFramePr>
        <p:xfrm>
          <a:off x="803275" y="1243934"/>
          <a:ext cx="10636056" cy="4177153"/>
        </p:xfrm>
        <a:graphic>
          <a:graphicData uri="http://schemas.openxmlformats.org/drawingml/2006/table">
            <a:tbl>
              <a:tblPr firstRow="1" bandRow="1">
                <a:tableStyleId>{5C22544A-7EE6-4342-B048-85BDC9FD1C3A}</a:tableStyleId>
              </a:tblPr>
              <a:tblGrid>
                <a:gridCol w="5318028">
                  <a:extLst>
                    <a:ext uri="{9D8B030D-6E8A-4147-A177-3AD203B41FA5}">
                      <a16:colId xmlns:a16="http://schemas.microsoft.com/office/drawing/2014/main" val="2515713493"/>
                    </a:ext>
                  </a:extLst>
                </a:gridCol>
                <a:gridCol w="5318028">
                  <a:extLst>
                    <a:ext uri="{9D8B030D-6E8A-4147-A177-3AD203B41FA5}">
                      <a16:colId xmlns:a16="http://schemas.microsoft.com/office/drawing/2014/main" val="2907089021"/>
                    </a:ext>
                  </a:extLst>
                </a:gridCol>
              </a:tblGrid>
              <a:tr h="724304">
                <a:tc>
                  <a:txBody>
                    <a:bodyPr/>
                    <a:lstStyle/>
                    <a:p>
                      <a:pPr algn="ctr"/>
                      <a:r>
                        <a:rPr lang="en-US" dirty="0"/>
                        <a:t>Thông tin </a:t>
                      </a:r>
                      <a:r>
                        <a:rPr lang="en-US" dirty="0" err="1"/>
                        <a:t>thêm</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err="1"/>
                        <a:t>Nhận</a:t>
                      </a:r>
                      <a:r>
                        <a:rPr lang="en-US" dirty="0"/>
                        <a:t> </a:t>
                      </a:r>
                      <a:r>
                        <a:rPr lang="en-US" dirty="0" err="1"/>
                        <a:t>xét</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1431775"/>
                  </a:ext>
                </a:extLst>
              </a:tr>
              <a:tr h="1012042">
                <a:tc>
                  <a:txBody>
                    <a:bodyPr/>
                    <a:lstStyle/>
                    <a:p>
                      <a:pPr algn="ctr"/>
                      <a:r>
                        <a:rPr lang="en-US" sz="1400" dirty="0"/>
                        <a:t>Giao </a:t>
                      </a:r>
                      <a:r>
                        <a:rPr lang="en-US" sz="1400" dirty="0" err="1"/>
                        <a:t>tiếp</a:t>
                      </a:r>
                      <a:r>
                        <a:rPr lang="en-US" sz="1400" dirty="0"/>
                        <a:t> </a:t>
                      </a:r>
                      <a:r>
                        <a:rPr lang="en-US" sz="1400" dirty="0" err="1"/>
                        <a:t>với</a:t>
                      </a:r>
                      <a:r>
                        <a:rPr lang="en-US" sz="1400" dirty="0"/>
                        <a:t> </a:t>
                      </a:r>
                      <a:r>
                        <a:rPr lang="en-US" sz="1400" dirty="0" err="1"/>
                        <a:t>mọi</a:t>
                      </a:r>
                      <a:r>
                        <a:rPr lang="en-US" sz="1400" dirty="0"/>
                        <a:t> </a:t>
                      </a:r>
                      <a:r>
                        <a:rPr lang="en-US" sz="1400" dirty="0" err="1"/>
                        <a:t>người</a:t>
                      </a:r>
                      <a:r>
                        <a:rPr lang="en-US" sz="1400" dirty="0"/>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err="1"/>
                        <a:t>Không</a:t>
                      </a:r>
                      <a:r>
                        <a:rPr lang="en-US" sz="1400" dirty="0"/>
                        <a:t> </a:t>
                      </a:r>
                      <a:r>
                        <a:rPr lang="en-US" sz="1400" dirty="0" err="1"/>
                        <a:t>có</a:t>
                      </a:r>
                      <a:r>
                        <a:rPr lang="en-US" sz="1400" dirty="0"/>
                        <a:t> </a:t>
                      </a:r>
                      <a:r>
                        <a:rPr lang="en-US" sz="1400" dirty="0" err="1"/>
                        <a:t>khó</a:t>
                      </a:r>
                      <a:r>
                        <a:rPr lang="en-US" sz="1400" dirty="0"/>
                        <a:t> </a:t>
                      </a:r>
                      <a:r>
                        <a:rPr lang="en-US" sz="1400" dirty="0" err="1"/>
                        <a:t>khăn</a:t>
                      </a:r>
                      <a:r>
                        <a:rPr lang="en-US" sz="1400" dirty="0"/>
                        <a:t> </a:t>
                      </a:r>
                      <a:r>
                        <a:rPr lang="en-US" sz="1400" dirty="0" err="1"/>
                        <a:t>gì</a:t>
                      </a:r>
                      <a:r>
                        <a:rPr lang="en-US" sz="1400" dirty="0"/>
                        <a:t>, </a:t>
                      </a:r>
                      <a:r>
                        <a:rPr lang="en-US" sz="1400" dirty="0" err="1"/>
                        <a:t>môi</a:t>
                      </a:r>
                      <a:r>
                        <a:rPr lang="en-US" sz="1400" dirty="0"/>
                        <a:t> </a:t>
                      </a:r>
                      <a:r>
                        <a:rPr lang="en-US" sz="1400" dirty="0" err="1"/>
                        <a:t>trường</a:t>
                      </a:r>
                      <a:r>
                        <a:rPr lang="en-US" sz="1400" dirty="0"/>
                        <a:t> </a:t>
                      </a:r>
                      <a:r>
                        <a:rPr lang="en-US" sz="1400" dirty="0" err="1"/>
                        <a:t>rất</a:t>
                      </a:r>
                      <a:r>
                        <a:rPr lang="en-US" sz="1400" dirty="0"/>
                        <a:t> </a:t>
                      </a:r>
                      <a:r>
                        <a:rPr lang="en-US" sz="1400" dirty="0" err="1"/>
                        <a:t>lành</a:t>
                      </a:r>
                      <a:r>
                        <a:rPr lang="en-US" sz="1400" dirty="0"/>
                        <a:t> </a:t>
                      </a:r>
                      <a:r>
                        <a:rPr lang="en-US" sz="1400" dirty="0" err="1"/>
                        <a:t>mạnh</a:t>
                      </a:r>
                      <a:r>
                        <a:rPr lang="en-US" sz="1400" dirty="0"/>
                        <a:t>, </a:t>
                      </a:r>
                      <a:r>
                        <a:rPr lang="en-US" sz="1400" dirty="0" err="1"/>
                        <a:t>vui</a:t>
                      </a:r>
                      <a:r>
                        <a:rPr lang="en-US" sz="1400" dirty="0"/>
                        <a:t> </a:t>
                      </a:r>
                      <a:r>
                        <a:rPr lang="en-US" sz="1400" dirty="0" err="1"/>
                        <a:t>vẻ</a:t>
                      </a:r>
                      <a:r>
                        <a:rPr lang="en-US" sz="1400" dirty="0"/>
                        <a:t> </a:t>
                      </a:r>
                      <a:r>
                        <a:rPr lang="en-US" sz="1400" dirty="0" err="1"/>
                        <a:t>hòa</a:t>
                      </a:r>
                      <a:r>
                        <a:rPr lang="en-US" sz="1400" dirty="0"/>
                        <a:t> </a:t>
                      </a:r>
                      <a:r>
                        <a:rPr lang="en-US" sz="1400" dirty="0" err="1"/>
                        <a:t>đồng</a:t>
                      </a:r>
                      <a:r>
                        <a:rPr lang="en-US" sz="1400"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43468963"/>
                  </a:ext>
                </a:extLst>
              </a:tr>
              <a:tr h="1012042">
                <a:tc>
                  <a:txBody>
                    <a:bodyPr/>
                    <a:lstStyle/>
                    <a:p>
                      <a:pPr algn="ctr"/>
                      <a:r>
                        <a:rPr lang="en-US" sz="1400" dirty="0"/>
                        <a:t>Các </a:t>
                      </a:r>
                      <a:r>
                        <a:rPr lang="en-US" sz="1400" dirty="0" err="1"/>
                        <a:t>công</a:t>
                      </a:r>
                      <a:r>
                        <a:rPr lang="en-US" sz="1400" dirty="0"/>
                        <a:t> </a:t>
                      </a:r>
                      <a:r>
                        <a:rPr lang="en-US" sz="1400" dirty="0" err="1"/>
                        <a:t>cụ</a:t>
                      </a: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t>Hoạt</a:t>
                      </a:r>
                      <a:r>
                        <a:rPr lang="en-US" sz="1400" dirty="0"/>
                        <a:t> </a:t>
                      </a:r>
                      <a:r>
                        <a:rPr lang="en-US" sz="1400" dirty="0" err="1"/>
                        <a:t>động</a:t>
                      </a:r>
                      <a:r>
                        <a:rPr lang="en-US" sz="1400" dirty="0"/>
                        <a:t> </a:t>
                      </a:r>
                      <a:r>
                        <a:rPr lang="en-US" sz="1400" dirty="0" err="1"/>
                        <a:t>ổn</a:t>
                      </a:r>
                      <a:r>
                        <a:rPr lang="en-US" sz="1400" dirty="0"/>
                        <a:t>, </a:t>
                      </a:r>
                      <a:r>
                        <a:rPr lang="en-US" sz="1400" dirty="0" err="1"/>
                        <a:t>và</a:t>
                      </a:r>
                      <a:r>
                        <a:rPr lang="en-US" sz="1400" dirty="0"/>
                        <a:t> </a:t>
                      </a:r>
                      <a:r>
                        <a:rPr lang="en-US" sz="1400" dirty="0" err="1"/>
                        <a:t>còn</a:t>
                      </a:r>
                      <a:r>
                        <a:rPr lang="en-US" sz="1400" dirty="0"/>
                        <a:t> </a:t>
                      </a:r>
                      <a:r>
                        <a:rPr lang="en-US" sz="1400" dirty="0" err="1"/>
                        <a:t>nhiều</a:t>
                      </a:r>
                      <a:r>
                        <a:rPr lang="en-US" sz="1400" dirty="0"/>
                        <a:t> </a:t>
                      </a:r>
                      <a:r>
                        <a:rPr lang="en-US" sz="1400" dirty="0" err="1"/>
                        <a:t>chức</a:t>
                      </a:r>
                      <a:r>
                        <a:rPr lang="en-US" sz="1400" dirty="0"/>
                        <a:t> </a:t>
                      </a:r>
                      <a:r>
                        <a:rPr lang="en-US" sz="1400" dirty="0" err="1"/>
                        <a:t>năng</a:t>
                      </a:r>
                      <a:r>
                        <a:rPr lang="en-US" sz="1400" dirty="0"/>
                        <a:t> </a:t>
                      </a:r>
                      <a:r>
                        <a:rPr lang="en-US" sz="1400" dirty="0" err="1"/>
                        <a:t>cần</a:t>
                      </a:r>
                      <a:r>
                        <a:rPr lang="en-US" sz="1400" dirty="0"/>
                        <a:t> </a:t>
                      </a:r>
                      <a:r>
                        <a:rPr lang="en-US" sz="1400" dirty="0" err="1"/>
                        <a:t>phải</a:t>
                      </a:r>
                      <a:r>
                        <a:rPr lang="en-US" sz="1400" dirty="0"/>
                        <a:t> </a:t>
                      </a:r>
                      <a:r>
                        <a:rPr lang="en-US" sz="1400" dirty="0" err="1"/>
                        <a:t>tìm</a:t>
                      </a:r>
                      <a:r>
                        <a:rPr lang="en-US" sz="1400" dirty="0"/>
                        <a:t> </a:t>
                      </a:r>
                      <a:r>
                        <a:rPr lang="en-US" sz="1400" dirty="0" err="1"/>
                        <a:t>tòi</a:t>
                      </a:r>
                      <a:r>
                        <a:rPr lang="en-US" sz="1400" dirty="0"/>
                        <a:t> </a:t>
                      </a:r>
                      <a:r>
                        <a:rPr lang="en-US" sz="1400" dirty="0" err="1"/>
                        <a:t>thêm</a:t>
                      </a: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74333525"/>
                  </a:ext>
                </a:extLst>
              </a:tr>
              <a:tr h="1428765">
                <a:tc>
                  <a:txBody>
                    <a:bodyPr/>
                    <a:lstStyle/>
                    <a:p>
                      <a:pPr algn="ctr"/>
                      <a:r>
                        <a:rPr lang="en-US" sz="1400" dirty="0" err="1"/>
                        <a:t>Kế</a:t>
                      </a:r>
                      <a:r>
                        <a:rPr lang="en-US" sz="1400" dirty="0"/>
                        <a:t> </a:t>
                      </a:r>
                      <a:r>
                        <a:rPr lang="en-US" sz="1400" dirty="0" err="1"/>
                        <a:t>hoạch</a:t>
                      </a: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t>Các </a:t>
                      </a:r>
                      <a:r>
                        <a:rPr lang="en-US" sz="1400" dirty="0" err="1"/>
                        <a:t>kế</a:t>
                      </a:r>
                      <a:r>
                        <a:rPr lang="en-US" sz="1400" dirty="0"/>
                        <a:t> </a:t>
                      </a:r>
                      <a:r>
                        <a:rPr lang="en-US" sz="1400" dirty="0" err="1"/>
                        <a:t>hoạch</a:t>
                      </a:r>
                      <a:r>
                        <a:rPr lang="en-US" sz="1400" dirty="0"/>
                        <a:t> </a:t>
                      </a:r>
                      <a:r>
                        <a:rPr lang="en-US" sz="1400" dirty="0" err="1"/>
                        <a:t>lên</a:t>
                      </a:r>
                      <a:r>
                        <a:rPr lang="en-US" sz="1400" dirty="0"/>
                        <a:t> </a:t>
                      </a:r>
                      <a:r>
                        <a:rPr lang="en-US" sz="1400" dirty="0" err="1"/>
                        <a:t>đã</a:t>
                      </a:r>
                      <a:r>
                        <a:rPr lang="en-US" sz="1400" dirty="0"/>
                        <a:t> </a:t>
                      </a:r>
                      <a:r>
                        <a:rPr lang="en-US" sz="1400" dirty="0" err="1"/>
                        <a:t>đúng</a:t>
                      </a:r>
                      <a:r>
                        <a:rPr lang="en-US" sz="1400" dirty="0"/>
                        <a:t> </a:t>
                      </a:r>
                      <a:r>
                        <a:rPr lang="en-US" sz="1400" dirty="0" err="1"/>
                        <a:t>với</a:t>
                      </a:r>
                      <a:r>
                        <a:rPr lang="en-US" sz="1400" dirty="0"/>
                        <a:t> </a:t>
                      </a:r>
                      <a:r>
                        <a:rPr lang="en-US" sz="1400" dirty="0" err="1"/>
                        <a:t>các</a:t>
                      </a:r>
                      <a:r>
                        <a:rPr lang="en-US" sz="1400" dirty="0"/>
                        <a:t> </a:t>
                      </a:r>
                      <a:r>
                        <a:rPr lang="en-US" sz="1400" dirty="0" err="1"/>
                        <a:t>yêu</a:t>
                      </a:r>
                      <a:r>
                        <a:rPr lang="en-US" sz="1400" dirty="0"/>
                        <a:t> </a:t>
                      </a:r>
                      <a:r>
                        <a:rPr lang="en-US" sz="1400" dirty="0" err="1"/>
                        <a:t>cầu</a:t>
                      </a:r>
                      <a:r>
                        <a:rPr lang="en-US" sz="1400" dirty="0"/>
                        <a:t> </a:t>
                      </a:r>
                      <a:r>
                        <a:rPr lang="en-US" sz="1400" dirty="0" err="1"/>
                        <a:t>về</a:t>
                      </a:r>
                      <a:r>
                        <a:rPr lang="en-US" sz="1400" dirty="0"/>
                        <a:t> </a:t>
                      </a:r>
                      <a:r>
                        <a:rPr lang="en-US" sz="1400" dirty="0" err="1"/>
                        <a:t>mặt</a:t>
                      </a:r>
                      <a:r>
                        <a:rPr lang="en-US" sz="1400" dirty="0"/>
                        <a:t> </a:t>
                      </a:r>
                      <a:r>
                        <a:rPr lang="en-US" sz="1400" dirty="0" err="1"/>
                        <a:t>nội</a:t>
                      </a:r>
                      <a:r>
                        <a:rPr lang="en-US" sz="1400" dirty="0"/>
                        <a:t> dung, </a:t>
                      </a:r>
                      <a:r>
                        <a:rPr lang="en-US" sz="1400" dirty="0" err="1"/>
                        <a:t>nhưng</a:t>
                      </a:r>
                      <a:r>
                        <a:rPr lang="en-US" sz="1400" dirty="0"/>
                        <a:t> </a:t>
                      </a:r>
                      <a:r>
                        <a:rPr lang="en-US" sz="1400" dirty="0" err="1"/>
                        <a:t>về</a:t>
                      </a:r>
                      <a:r>
                        <a:rPr lang="en-US" sz="1400" dirty="0"/>
                        <a:t> </a:t>
                      </a:r>
                      <a:r>
                        <a:rPr lang="en-US" sz="1400" dirty="0" err="1"/>
                        <a:t>mặt</a:t>
                      </a:r>
                      <a:r>
                        <a:rPr lang="en-US" sz="1400" dirty="0"/>
                        <a:t> </a:t>
                      </a:r>
                      <a:r>
                        <a:rPr lang="en-US" sz="1400" dirty="0" err="1"/>
                        <a:t>ước</a:t>
                      </a:r>
                      <a:r>
                        <a:rPr lang="en-US" sz="1400" dirty="0"/>
                        <a:t> </a:t>
                      </a:r>
                      <a:r>
                        <a:rPr lang="en-US" sz="1400" dirty="0" err="1"/>
                        <a:t>chừng</a:t>
                      </a:r>
                      <a:r>
                        <a:rPr lang="en-US" sz="1400" dirty="0"/>
                        <a:t> </a:t>
                      </a:r>
                      <a:r>
                        <a:rPr lang="en-US" sz="1400" dirty="0" err="1"/>
                        <a:t>thời</a:t>
                      </a:r>
                      <a:r>
                        <a:rPr lang="en-US" sz="1400" dirty="0"/>
                        <a:t> </a:t>
                      </a:r>
                      <a:r>
                        <a:rPr lang="en-US" sz="1400" dirty="0" err="1"/>
                        <a:t>gian</a:t>
                      </a:r>
                      <a:r>
                        <a:rPr lang="en-US" sz="1400" dirty="0"/>
                        <a:t> </a:t>
                      </a:r>
                      <a:r>
                        <a:rPr lang="en-US" sz="1400" dirty="0" err="1"/>
                        <a:t>còn</a:t>
                      </a:r>
                      <a:r>
                        <a:rPr lang="en-US" sz="1400" dirty="0"/>
                        <a:t> </a:t>
                      </a:r>
                      <a:r>
                        <a:rPr lang="en-US" sz="1400" dirty="0" err="1"/>
                        <a:t>thiếu</a:t>
                      </a:r>
                      <a:r>
                        <a:rPr lang="en-US" sz="1400" dirty="0"/>
                        <a:t> </a:t>
                      </a:r>
                      <a:r>
                        <a:rPr lang="en-US" sz="1400" dirty="0" err="1"/>
                        <a:t>chính</a:t>
                      </a:r>
                      <a:r>
                        <a:rPr lang="en-US" sz="1400" dirty="0"/>
                        <a:t> </a:t>
                      </a:r>
                      <a:r>
                        <a:rPr lang="en-US" sz="1400" dirty="0" err="1"/>
                        <a:t>xác</a:t>
                      </a:r>
                      <a:r>
                        <a:rPr lang="en-US" sz="1400" dirty="0"/>
                        <a:t>, </a:t>
                      </a:r>
                      <a:r>
                        <a:rPr lang="en-US" sz="1400" dirty="0" err="1"/>
                        <a:t>phải</a:t>
                      </a:r>
                      <a:r>
                        <a:rPr lang="en-US" sz="1400" dirty="0"/>
                        <a:t> </a:t>
                      </a:r>
                      <a:r>
                        <a:rPr lang="en-US" sz="1400" dirty="0" err="1"/>
                        <a:t>cân</a:t>
                      </a:r>
                      <a:r>
                        <a:rPr lang="en-US" sz="1400" dirty="0"/>
                        <a:t> </a:t>
                      </a:r>
                      <a:r>
                        <a:rPr lang="en-US" sz="1400" dirty="0" err="1"/>
                        <a:t>đối</a:t>
                      </a:r>
                      <a:r>
                        <a:rPr lang="en-US" sz="1400" dirty="0"/>
                        <a:t> </a:t>
                      </a:r>
                      <a:r>
                        <a:rPr lang="en-US" sz="1400" dirty="0" err="1"/>
                        <a:t>lại</a:t>
                      </a:r>
                      <a:r>
                        <a:rPr lang="en-US" sz="1400" dirty="0"/>
                        <a:t> </a:t>
                      </a:r>
                      <a:r>
                        <a:rPr lang="en-US" sz="1400" dirty="0" err="1"/>
                        <a:t>thời</a:t>
                      </a:r>
                      <a:r>
                        <a:rPr lang="en-US" sz="1400" dirty="0"/>
                        <a:t> </a:t>
                      </a:r>
                      <a:r>
                        <a:rPr lang="en-US" sz="1400" dirty="0" err="1"/>
                        <a:t>gian</a:t>
                      </a:r>
                      <a:r>
                        <a:rPr lang="en-US" sz="1400" dirty="0"/>
                        <a:t> ở </a:t>
                      </a:r>
                      <a:r>
                        <a:rPr lang="en-US" sz="1400" dirty="0" err="1"/>
                        <a:t>những</a:t>
                      </a:r>
                      <a:r>
                        <a:rPr lang="en-US" sz="1400" dirty="0"/>
                        <a:t> </a:t>
                      </a:r>
                      <a:r>
                        <a:rPr lang="en-US" sz="1400" dirty="0" err="1"/>
                        <a:t>chỗ</a:t>
                      </a:r>
                      <a:r>
                        <a:rPr lang="en-US" sz="1400" dirty="0"/>
                        <a:t> </a:t>
                      </a:r>
                      <a:r>
                        <a:rPr lang="en-US" sz="1400" dirty="0" err="1"/>
                        <a:t>đó</a:t>
                      </a:r>
                      <a:endParaRPr lang="en-US" sz="1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3142"/>
                  </a:ext>
                </a:extLst>
              </a:tr>
            </a:tbl>
          </a:graphicData>
        </a:graphic>
      </p:graphicFrame>
    </p:spTree>
    <p:extLst>
      <p:ext uri="{BB962C8B-B14F-4D97-AF65-F5344CB8AC3E}">
        <p14:creationId xmlns:p14="http://schemas.microsoft.com/office/powerpoint/2010/main" val="3022960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F60B4-BD7D-E8B6-CF7A-76AE17EB7A51}"/>
              </a:ext>
            </a:extLst>
          </p:cNvPr>
          <p:cNvSpPr>
            <a:spLocks noGrp="1"/>
          </p:cNvSpPr>
          <p:nvPr>
            <p:ph type="title"/>
          </p:nvPr>
        </p:nvSpPr>
        <p:spPr>
          <a:xfrm>
            <a:off x="1097280" y="988906"/>
            <a:ext cx="5574108" cy="748454"/>
          </a:xfrm>
        </p:spPr>
        <p:txBody>
          <a:bodyPr/>
          <a:lstStyle/>
          <a:p>
            <a:r>
              <a:rPr lang="en-US" b="1" dirty="0" err="1"/>
              <a:t>Nội</a:t>
            </a:r>
            <a:r>
              <a:rPr lang="en-US" b="1" dirty="0"/>
              <a:t> dung </a:t>
            </a:r>
            <a:r>
              <a:rPr lang="en-US" b="1" dirty="0" err="1"/>
              <a:t>báo</a:t>
            </a:r>
            <a:r>
              <a:rPr lang="en-US" b="1" dirty="0"/>
              <a:t> </a:t>
            </a:r>
            <a:r>
              <a:rPr lang="en-US" b="1" dirty="0" err="1"/>
              <a:t>cáo</a:t>
            </a:r>
            <a:endParaRPr lang="en-US" b="1" dirty="0"/>
          </a:p>
        </p:txBody>
      </p:sp>
      <p:sp>
        <p:nvSpPr>
          <p:cNvPr id="3" name="Content Placeholder 2">
            <a:extLst>
              <a:ext uri="{FF2B5EF4-FFF2-40B4-BE49-F238E27FC236}">
                <a16:creationId xmlns:a16="http://schemas.microsoft.com/office/drawing/2014/main" id="{815BDBB1-9EC4-38FF-4B45-B147D8DFA704}"/>
              </a:ext>
            </a:extLst>
          </p:cNvPr>
          <p:cNvSpPr>
            <a:spLocks noGrp="1"/>
          </p:cNvSpPr>
          <p:nvPr>
            <p:ph idx="1"/>
          </p:nvPr>
        </p:nvSpPr>
        <p:spPr/>
        <p:txBody>
          <a:bodyPr>
            <a:normAutofit/>
          </a:bodyPr>
          <a:lstStyle/>
          <a:p>
            <a:r>
              <a:rPr lang="en-US" sz="3200" b="1" dirty="0"/>
              <a:t>1. Tiến độ </a:t>
            </a:r>
            <a:r>
              <a:rPr lang="en-US" sz="3200" b="1" dirty="0" err="1"/>
              <a:t>công</a:t>
            </a:r>
            <a:r>
              <a:rPr lang="en-US" sz="3200" b="1" dirty="0"/>
              <a:t> </a:t>
            </a:r>
            <a:r>
              <a:rPr lang="en-US" sz="3200" b="1" dirty="0" err="1"/>
              <a:t>việc</a:t>
            </a:r>
            <a:r>
              <a:rPr lang="en-US" sz="3200" b="1" dirty="0"/>
              <a:t> </a:t>
            </a:r>
          </a:p>
          <a:p>
            <a:r>
              <a:rPr lang="en-US" sz="3200" b="1" dirty="0"/>
              <a:t>2. Công </a:t>
            </a:r>
            <a:r>
              <a:rPr lang="en-US" sz="3200" b="1" dirty="0" err="1"/>
              <a:t>việc</a:t>
            </a:r>
            <a:r>
              <a:rPr lang="en-US" sz="3200" b="1" dirty="0"/>
              <a:t> </a:t>
            </a:r>
            <a:r>
              <a:rPr lang="en-US" sz="3200" b="1" dirty="0" err="1"/>
              <a:t>đã</a:t>
            </a:r>
            <a:r>
              <a:rPr lang="en-US" sz="3200" b="1" dirty="0"/>
              <a:t> </a:t>
            </a:r>
            <a:r>
              <a:rPr lang="en-US" sz="3200" b="1" dirty="0" err="1"/>
              <a:t>thực</a:t>
            </a:r>
            <a:r>
              <a:rPr lang="en-US" sz="3200" b="1" dirty="0"/>
              <a:t> </a:t>
            </a:r>
            <a:r>
              <a:rPr lang="en-US" sz="3200" b="1" dirty="0" err="1"/>
              <a:t>hiện</a:t>
            </a:r>
            <a:endParaRPr lang="en-US" sz="3200" b="1" dirty="0"/>
          </a:p>
          <a:p>
            <a:r>
              <a:rPr lang="en-US" sz="3200" b="1" dirty="0"/>
              <a:t>3. </a:t>
            </a:r>
            <a:r>
              <a:rPr lang="en-US" sz="3200" b="1" dirty="0" err="1"/>
              <a:t>Vấn</a:t>
            </a:r>
            <a:r>
              <a:rPr lang="en-US" sz="3200" b="1" dirty="0"/>
              <a:t> </a:t>
            </a:r>
            <a:r>
              <a:rPr lang="en-US" sz="3200" b="1" dirty="0" err="1"/>
              <a:t>đề</a:t>
            </a:r>
            <a:r>
              <a:rPr lang="en-US" sz="3200" b="1" dirty="0"/>
              <a:t> </a:t>
            </a:r>
            <a:r>
              <a:rPr lang="en-US" sz="3200" b="1" dirty="0" err="1"/>
              <a:t>gặp</a:t>
            </a:r>
            <a:r>
              <a:rPr lang="en-US" sz="3200" b="1" dirty="0"/>
              <a:t> </a:t>
            </a:r>
            <a:r>
              <a:rPr lang="en-US" sz="3200" b="1" dirty="0" err="1"/>
              <a:t>phải</a:t>
            </a:r>
            <a:r>
              <a:rPr lang="en-US" sz="3200" b="1" dirty="0"/>
              <a:t> </a:t>
            </a:r>
            <a:r>
              <a:rPr lang="en-US" sz="3200" b="1" dirty="0" err="1"/>
              <a:t>và</a:t>
            </a:r>
            <a:r>
              <a:rPr lang="en-US" sz="3200" b="1" dirty="0"/>
              <a:t> </a:t>
            </a:r>
            <a:r>
              <a:rPr lang="en-US" sz="3200" b="1" dirty="0" err="1"/>
              <a:t>cách</a:t>
            </a:r>
            <a:r>
              <a:rPr lang="en-US" sz="3200" b="1" dirty="0"/>
              <a:t> </a:t>
            </a:r>
            <a:r>
              <a:rPr lang="en-US" sz="3200" b="1" dirty="0" err="1"/>
              <a:t>khắc</a:t>
            </a:r>
            <a:r>
              <a:rPr lang="en-US" sz="3200" b="1" dirty="0"/>
              <a:t> </a:t>
            </a:r>
            <a:r>
              <a:rPr lang="en-US" sz="3200" b="1" dirty="0" err="1"/>
              <a:t>phục</a:t>
            </a:r>
            <a:endParaRPr lang="en-US" sz="3200" b="1" dirty="0"/>
          </a:p>
          <a:p>
            <a:r>
              <a:rPr lang="en-US" sz="3200" b="1" dirty="0"/>
              <a:t>4. </a:t>
            </a:r>
            <a:r>
              <a:rPr lang="en-US" sz="3200" b="1" dirty="0" err="1"/>
              <a:t>Triển</a:t>
            </a:r>
            <a:r>
              <a:rPr lang="en-US" sz="3200" b="1" dirty="0"/>
              <a:t> </a:t>
            </a:r>
            <a:r>
              <a:rPr lang="en-US" sz="3200" b="1" dirty="0" err="1"/>
              <a:t>khai</a:t>
            </a:r>
            <a:r>
              <a:rPr lang="en-US" sz="3200" b="1" dirty="0"/>
              <a:t> </a:t>
            </a:r>
            <a:r>
              <a:rPr lang="en-US" sz="3200" b="1" dirty="0" err="1"/>
              <a:t>công</a:t>
            </a:r>
            <a:r>
              <a:rPr lang="en-US" sz="3200" b="1" dirty="0"/>
              <a:t> </a:t>
            </a:r>
            <a:r>
              <a:rPr lang="en-US" sz="3200" b="1" dirty="0" err="1"/>
              <a:t>việc</a:t>
            </a:r>
            <a:r>
              <a:rPr lang="en-US" sz="3200" b="1" dirty="0"/>
              <a:t> </a:t>
            </a:r>
            <a:r>
              <a:rPr lang="en-US" sz="3200" b="1" dirty="0" err="1"/>
              <a:t>của</a:t>
            </a:r>
            <a:r>
              <a:rPr lang="en-US" sz="3200" b="1" dirty="0"/>
              <a:t> </a:t>
            </a:r>
            <a:r>
              <a:rPr lang="en-US" sz="3200" b="1" dirty="0" err="1"/>
              <a:t>đợt</a:t>
            </a:r>
            <a:r>
              <a:rPr lang="en-US" sz="3200" b="1" dirty="0"/>
              <a:t> </a:t>
            </a:r>
            <a:r>
              <a:rPr lang="en-US" sz="3200" b="1" dirty="0" err="1"/>
              <a:t>tiếp</a:t>
            </a:r>
            <a:r>
              <a:rPr lang="en-US" sz="3200" b="1" dirty="0"/>
              <a:t> </a:t>
            </a:r>
            <a:r>
              <a:rPr lang="en-US" sz="3200" b="1" dirty="0" err="1"/>
              <a:t>theo</a:t>
            </a:r>
            <a:endParaRPr lang="en-US" sz="3200" b="1" dirty="0"/>
          </a:p>
        </p:txBody>
      </p:sp>
      <p:sp>
        <p:nvSpPr>
          <p:cNvPr id="4" name="Date Placeholder 3">
            <a:extLst>
              <a:ext uri="{FF2B5EF4-FFF2-40B4-BE49-F238E27FC236}">
                <a16:creationId xmlns:a16="http://schemas.microsoft.com/office/drawing/2014/main" id="{FDBD7471-0015-E874-457C-D9FE5AEB1BE9}"/>
              </a:ext>
            </a:extLst>
          </p:cNvPr>
          <p:cNvSpPr>
            <a:spLocks noGrp="1"/>
          </p:cNvSpPr>
          <p:nvPr>
            <p:ph type="dt" sz="half" idx="10"/>
          </p:nvPr>
        </p:nvSpPr>
        <p:spPr/>
        <p:txBody>
          <a:bodyPr/>
          <a:lstStyle/>
          <a:p>
            <a:fld id="{E636C59B-3C1F-484E-A8BC-41D9C2CDB33A}" type="datetime9">
              <a:rPr lang="en-US" smtClean="0"/>
              <a:t>1/30/2026 1:31:25 PM</a:t>
            </a:fld>
            <a:endParaRPr lang="en-US" dirty="0"/>
          </a:p>
        </p:txBody>
      </p:sp>
      <p:sp>
        <p:nvSpPr>
          <p:cNvPr id="5" name="Footer Placeholder 4">
            <a:extLst>
              <a:ext uri="{FF2B5EF4-FFF2-40B4-BE49-F238E27FC236}">
                <a16:creationId xmlns:a16="http://schemas.microsoft.com/office/drawing/2014/main" id="{B6A0CEFB-0149-48C5-4D62-20000E593319}"/>
              </a:ext>
            </a:extLst>
          </p:cNvPr>
          <p:cNvSpPr>
            <a:spLocks noGrp="1"/>
          </p:cNvSpPr>
          <p:nvPr>
            <p:ph type="ftr" sz="quarter" idx="11"/>
          </p:nvPr>
        </p:nvSpPr>
        <p:spPr/>
        <p:txBody>
          <a:bodyPr/>
          <a:lstStyle/>
          <a:p>
            <a:r>
              <a:rPr lang="en-US" dirty="0"/>
              <a:t>Nguyễn Thành Đạt</a:t>
            </a:r>
          </a:p>
        </p:txBody>
      </p:sp>
      <p:sp>
        <p:nvSpPr>
          <p:cNvPr id="6" name="Slide Number Placeholder 5">
            <a:extLst>
              <a:ext uri="{FF2B5EF4-FFF2-40B4-BE49-F238E27FC236}">
                <a16:creationId xmlns:a16="http://schemas.microsoft.com/office/drawing/2014/main" id="{20897E3F-3933-F36C-8172-6FDF7984AA9D}"/>
              </a:ext>
            </a:extLst>
          </p:cNvPr>
          <p:cNvSpPr>
            <a:spLocks noGrp="1"/>
          </p:cNvSpPr>
          <p:nvPr>
            <p:ph type="sldNum" sz="quarter" idx="12"/>
          </p:nvPr>
        </p:nvSpPr>
        <p:spPr/>
        <p:txBody>
          <a:bodyPr/>
          <a:lstStyle/>
          <a:p>
            <a:fld id="{81097CE2-82D9-4ED5-9F0C-F9C654B904AA}" type="slidenum">
              <a:rPr lang="en-US" smtClean="0"/>
              <a:t>2</a:t>
            </a:fld>
            <a:endParaRPr lang="en-US" dirty="0"/>
          </a:p>
        </p:txBody>
      </p:sp>
    </p:spTree>
    <p:extLst>
      <p:ext uri="{BB962C8B-B14F-4D97-AF65-F5344CB8AC3E}">
        <p14:creationId xmlns:p14="http://schemas.microsoft.com/office/powerpoint/2010/main" val="38611617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888242-DD6A-85A0-260D-379CBA39B1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CC3750-D00F-5775-E014-8E9475C1DB2D}"/>
              </a:ext>
            </a:extLst>
          </p:cNvPr>
          <p:cNvSpPr>
            <a:spLocks noGrp="1"/>
          </p:cNvSpPr>
          <p:nvPr>
            <p:ph type="title"/>
          </p:nvPr>
        </p:nvSpPr>
        <p:spPr>
          <a:xfrm>
            <a:off x="146304" y="195163"/>
            <a:ext cx="7245096" cy="702303"/>
          </a:xfrm>
        </p:spPr>
        <p:txBody>
          <a:bodyPr>
            <a:normAutofit fontScale="90000"/>
          </a:bodyPr>
          <a:lstStyle/>
          <a:p>
            <a:r>
              <a:rPr lang="en-US" sz="3600" b="1" dirty="0"/>
              <a:t>3. </a:t>
            </a:r>
            <a:r>
              <a:rPr lang="en-US" sz="3600" b="1" dirty="0" err="1"/>
              <a:t>Vấn</a:t>
            </a:r>
            <a:r>
              <a:rPr lang="en-US" sz="3600" b="1" dirty="0"/>
              <a:t> </a:t>
            </a:r>
            <a:r>
              <a:rPr lang="en-US" sz="3600" b="1" dirty="0" err="1"/>
              <a:t>đề</a:t>
            </a:r>
            <a:r>
              <a:rPr lang="en-US" sz="3600" b="1" dirty="0"/>
              <a:t> </a:t>
            </a:r>
            <a:r>
              <a:rPr lang="en-US" sz="3600" b="1" dirty="0" err="1"/>
              <a:t>gặp</a:t>
            </a:r>
            <a:r>
              <a:rPr lang="en-US" sz="3600" b="1" dirty="0"/>
              <a:t> </a:t>
            </a:r>
            <a:r>
              <a:rPr lang="en-US" sz="3600" b="1" dirty="0" err="1"/>
              <a:t>phải</a:t>
            </a:r>
            <a:r>
              <a:rPr lang="en-US" sz="3600" b="1" dirty="0"/>
              <a:t> </a:t>
            </a:r>
            <a:r>
              <a:rPr lang="en-US" sz="3600" b="1" dirty="0" err="1"/>
              <a:t>và</a:t>
            </a:r>
            <a:r>
              <a:rPr lang="en-US" sz="3600" b="1" dirty="0"/>
              <a:t> </a:t>
            </a:r>
            <a:r>
              <a:rPr lang="en-US" sz="3600" b="1" dirty="0" err="1"/>
              <a:t>cách</a:t>
            </a:r>
            <a:r>
              <a:rPr lang="en-US" sz="3600" b="1" dirty="0"/>
              <a:t> </a:t>
            </a:r>
            <a:r>
              <a:rPr lang="en-US" sz="3600" b="1" dirty="0" err="1"/>
              <a:t>khắc</a:t>
            </a:r>
            <a:r>
              <a:rPr lang="en-US" sz="3600" b="1" dirty="0"/>
              <a:t> </a:t>
            </a:r>
            <a:r>
              <a:rPr lang="en-US" sz="3600" b="1" dirty="0" err="1"/>
              <a:t>phục</a:t>
            </a:r>
            <a:endParaRPr lang="en-US" sz="3600" dirty="0"/>
          </a:p>
        </p:txBody>
      </p:sp>
      <p:sp>
        <p:nvSpPr>
          <p:cNvPr id="6" name="Date Placeholder 5">
            <a:extLst>
              <a:ext uri="{FF2B5EF4-FFF2-40B4-BE49-F238E27FC236}">
                <a16:creationId xmlns:a16="http://schemas.microsoft.com/office/drawing/2014/main" id="{F38187FB-E166-590B-96E9-E85729AB07BC}"/>
              </a:ext>
            </a:extLst>
          </p:cNvPr>
          <p:cNvSpPr>
            <a:spLocks noGrp="1"/>
          </p:cNvSpPr>
          <p:nvPr>
            <p:ph type="dt" sz="half" idx="10"/>
          </p:nvPr>
        </p:nvSpPr>
        <p:spPr/>
        <p:txBody>
          <a:bodyPr/>
          <a:lstStyle/>
          <a:p>
            <a:fld id="{787CFB90-0300-4D4A-82F3-ADE129B99213}" type="datetime9">
              <a:rPr lang="en-US" smtClean="0"/>
              <a:t>1/30/2026 1:31:25 PM</a:t>
            </a:fld>
            <a:endParaRPr lang="en-US"/>
          </a:p>
        </p:txBody>
      </p:sp>
      <p:sp>
        <p:nvSpPr>
          <p:cNvPr id="7" name="Footer Placeholder 6">
            <a:extLst>
              <a:ext uri="{FF2B5EF4-FFF2-40B4-BE49-F238E27FC236}">
                <a16:creationId xmlns:a16="http://schemas.microsoft.com/office/drawing/2014/main" id="{70E31196-F1DD-4886-421C-96730B4BE656}"/>
              </a:ext>
            </a:extLst>
          </p:cNvPr>
          <p:cNvSpPr>
            <a:spLocks noGrp="1"/>
          </p:cNvSpPr>
          <p:nvPr>
            <p:ph type="ftr" sz="quarter" idx="11"/>
          </p:nvPr>
        </p:nvSpPr>
        <p:spPr/>
        <p:txBody>
          <a:bodyPr/>
          <a:lstStyle/>
          <a:p>
            <a:r>
              <a:rPr lang="en-US"/>
              <a:t>Nguyễn Thành Đạt</a:t>
            </a:r>
            <a:endParaRPr lang="en-US" dirty="0"/>
          </a:p>
        </p:txBody>
      </p:sp>
      <p:sp>
        <p:nvSpPr>
          <p:cNvPr id="8" name="Slide Number Placeholder 7">
            <a:extLst>
              <a:ext uri="{FF2B5EF4-FFF2-40B4-BE49-F238E27FC236}">
                <a16:creationId xmlns:a16="http://schemas.microsoft.com/office/drawing/2014/main" id="{22EA8B0E-2D3A-9E08-6300-B403B5C0312F}"/>
              </a:ext>
            </a:extLst>
          </p:cNvPr>
          <p:cNvSpPr>
            <a:spLocks noGrp="1"/>
          </p:cNvSpPr>
          <p:nvPr>
            <p:ph type="sldNum" sz="quarter" idx="12"/>
          </p:nvPr>
        </p:nvSpPr>
        <p:spPr/>
        <p:txBody>
          <a:bodyPr/>
          <a:lstStyle/>
          <a:p>
            <a:fld id="{81097CE2-82D9-4ED5-9F0C-F9C654B904AA}" type="slidenum">
              <a:rPr lang="en-US" smtClean="0"/>
              <a:t>20</a:t>
            </a:fld>
            <a:endParaRPr lang="en-US" dirty="0"/>
          </a:p>
        </p:txBody>
      </p:sp>
      <p:graphicFrame>
        <p:nvGraphicFramePr>
          <p:cNvPr id="11" name="Table 10">
            <a:extLst>
              <a:ext uri="{FF2B5EF4-FFF2-40B4-BE49-F238E27FC236}">
                <a16:creationId xmlns:a16="http://schemas.microsoft.com/office/drawing/2014/main" id="{227F9B06-5F2D-AD49-3B70-64CF71944A21}"/>
              </a:ext>
            </a:extLst>
          </p:cNvPr>
          <p:cNvGraphicFramePr>
            <a:graphicFrameLocks noGrp="1"/>
          </p:cNvGraphicFramePr>
          <p:nvPr>
            <p:extLst>
              <p:ext uri="{D42A27DB-BD31-4B8C-83A1-F6EECF244321}">
                <p14:modId xmlns:p14="http://schemas.microsoft.com/office/powerpoint/2010/main" val="2494978242"/>
              </p:ext>
            </p:extLst>
          </p:nvPr>
        </p:nvGraphicFramePr>
        <p:xfrm>
          <a:off x="1097279" y="1155004"/>
          <a:ext cx="10115204" cy="4242364"/>
        </p:xfrm>
        <a:graphic>
          <a:graphicData uri="http://schemas.openxmlformats.org/drawingml/2006/table">
            <a:tbl>
              <a:tblPr firstRow="1" bandRow="1">
                <a:tableStyleId>{5C22544A-7EE6-4342-B048-85BDC9FD1C3A}</a:tableStyleId>
              </a:tblPr>
              <a:tblGrid>
                <a:gridCol w="5057602">
                  <a:extLst>
                    <a:ext uri="{9D8B030D-6E8A-4147-A177-3AD203B41FA5}">
                      <a16:colId xmlns:a16="http://schemas.microsoft.com/office/drawing/2014/main" val="1443208544"/>
                    </a:ext>
                  </a:extLst>
                </a:gridCol>
                <a:gridCol w="5057602">
                  <a:extLst>
                    <a:ext uri="{9D8B030D-6E8A-4147-A177-3AD203B41FA5}">
                      <a16:colId xmlns:a16="http://schemas.microsoft.com/office/drawing/2014/main" val="1402084733"/>
                    </a:ext>
                  </a:extLst>
                </a:gridCol>
              </a:tblGrid>
              <a:tr h="1060591">
                <a:tc>
                  <a:txBody>
                    <a:bodyPr/>
                    <a:lstStyle/>
                    <a:p>
                      <a:pPr algn="ctr"/>
                      <a:r>
                        <a:rPr lang="en-US" sz="2400" dirty="0" err="1">
                          <a:latin typeface="Arial" panose="020B0604020202020204" pitchFamily="34" charset="0"/>
                        </a:rPr>
                        <a:t>Vấn</a:t>
                      </a:r>
                      <a:r>
                        <a:rPr lang="en-US" sz="2400" dirty="0">
                          <a:latin typeface="Arial" panose="020B0604020202020204" pitchFamily="34" charset="0"/>
                        </a:rPr>
                        <a:t> </a:t>
                      </a:r>
                      <a:r>
                        <a:rPr lang="en-US" sz="2400" dirty="0" err="1"/>
                        <a:t>đề</a:t>
                      </a:r>
                      <a:r>
                        <a:rPr lang="en-US" sz="2400" dirty="0"/>
                        <a:t> </a:t>
                      </a:r>
                      <a:r>
                        <a:rPr lang="en-US" sz="2400" dirty="0" err="1"/>
                        <a:t>sẽ</a:t>
                      </a:r>
                      <a:r>
                        <a:rPr lang="en-US" sz="2400" dirty="0"/>
                        <a:t> </a:t>
                      </a:r>
                      <a:r>
                        <a:rPr lang="en-US" sz="2400" dirty="0" err="1"/>
                        <a:t>gặp</a:t>
                      </a:r>
                      <a:r>
                        <a:rPr lang="en-US" sz="2400" dirty="0"/>
                        <a:t> </a:t>
                      </a:r>
                      <a:r>
                        <a:rPr lang="en-US" sz="2400" dirty="0" err="1"/>
                        <a:t>phải</a:t>
                      </a:r>
                      <a:r>
                        <a:rPr lang="en-US" sz="2400" dirty="0"/>
                        <a:t> </a:t>
                      </a:r>
                      <a:r>
                        <a:rPr lang="en-US" sz="2400" dirty="0" err="1"/>
                        <a:t>trong</a:t>
                      </a:r>
                      <a:r>
                        <a:rPr lang="en-US" sz="2400" dirty="0"/>
                        <a:t> </a:t>
                      </a:r>
                      <a:r>
                        <a:rPr lang="en-US" sz="2400" dirty="0" err="1"/>
                        <a:t>các</a:t>
                      </a:r>
                      <a:r>
                        <a:rPr lang="en-US" sz="2400" dirty="0"/>
                        <a:t> Project </a:t>
                      </a:r>
                      <a:r>
                        <a:rPr lang="en-US" sz="2400" dirty="0" err="1"/>
                        <a:t>trong</a:t>
                      </a:r>
                      <a:r>
                        <a:rPr lang="en-US" sz="2400" dirty="0"/>
                        <a:t> </a:t>
                      </a:r>
                      <a:r>
                        <a:rPr lang="en-US" sz="2400" dirty="0" err="1"/>
                        <a:t>tương</a:t>
                      </a:r>
                      <a:r>
                        <a:rPr lang="en-US" sz="2400" dirty="0"/>
                        <a:t> lai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err="1">
                          <a:latin typeface="Arial" panose="020B0604020202020204" pitchFamily="34" charset="0"/>
                        </a:rPr>
                        <a:t>Cách</a:t>
                      </a:r>
                      <a:r>
                        <a:rPr lang="en-US" sz="2400" dirty="0">
                          <a:latin typeface="Arial" panose="020B0604020202020204" pitchFamily="34" charset="0"/>
                        </a:rPr>
                        <a:t> </a:t>
                      </a:r>
                      <a:r>
                        <a:rPr lang="en-US" sz="2400" dirty="0" err="1"/>
                        <a:t>phòng</a:t>
                      </a:r>
                      <a:r>
                        <a:rPr lang="en-US" sz="2400" dirty="0"/>
                        <a:t> </a:t>
                      </a:r>
                      <a:r>
                        <a:rPr lang="en-US" sz="2400" dirty="0" err="1"/>
                        <a:t>tránh</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985143"/>
                  </a:ext>
                </a:extLst>
              </a:tr>
              <a:tr h="1060591">
                <a:tc>
                  <a:txBody>
                    <a:bodyPr/>
                    <a:lstStyle/>
                    <a:p>
                      <a:pPr algn="ctr"/>
                      <a:r>
                        <a:rPr lang="en-US" dirty="0" err="1">
                          <a:latin typeface="Arial" panose="020B0604020202020204" pitchFamily="34" charset="0"/>
                        </a:rPr>
                        <a:t>Triển</a:t>
                      </a:r>
                      <a:r>
                        <a:rPr lang="en-US" dirty="0">
                          <a:latin typeface="Arial" panose="020B0604020202020204" pitchFamily="34" charset="0"/>
                        </a:rPr>
                        <a:t> </a:t>
                      </a:r>
                      <a:r>
                        <a:rPr lang="en-US" dirty="0" err="1"/>
                        <a:t>khai</a:t>
                      </a:r>
                      <a:r>
                        <a:rPr lang="en-US" dirty="0"/>
                        <a:t> </a:t>
                      </a:r>
                      <a:r>
                        <a:rPr lang="en-US" dirty="0" err="1"/>
                        <a:t>các</a:t>
                      </a:r>
                      <a:r>
                        <a:rPr lang="en-US" dirty="0"/>
                        <a:t> </a:t>
                      </a:r>
                      <a:r>
                        <a:rPr lang="en-US" dirty="0" err="1"/>
                        <a:t>giao</a:t>
                      </a:r>
                      <a:r>
                        <a:rPr lang="en-US" dirty="0"/>
                        <a:t> </a:t>
                      </a:r>
                      <a:r>
                        <a:rPr lang="en-US" dirty="0" err="1"/>
                        <a:t>thức</a:t>
                      </a:r>
                      <a:r>
                        <a:rPr lang="en-US" dirty="0"/>
                        <a:t> </a:t>
                      </a:r>
                      <a:r>
                        <a:rPr lang="en-US" dirty="0" err="1"/>
                        <a:t>ngang</a:t>
                      </a:r>
                      <a:r>
                        <a:rPr lang="en-US" dirty="0"/>
                        <a:t> </a:t>
                      </a:r>
                      <a:r>
                        <a:rPr lang="en-US" dirty="0" err="1"/>
                        <a:t>hàng</a:t>
                      </a:r>
                      <a:r>
                        <a:rPr lang="en-US" dirty="0"/>
                        <a:t> </a:t>
                      </a:r>
                      <a:r>
                        <a:rPr lang="en-US" dirty="0" err="1"/>
                        <a:t>như</a:t>
                      </a:r>
                      <a:r>
                        <a:rPr lang="en-US" dirty="0"/>
                        <a:t> UART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Arial" panose="020B0604020202020204" pitchFamily="34" charset="0"/>
                        </a:rPr>
                        <a:t>Tìm </a:t>
                      </a:r>
                      <a:r>
                        <a:rPr lang="en-US" dirty="0" err="1">
                          <a:latin typeface="Arial" panose="020B0604020202020204" pitchFamily="34" charset="0"/>
                        </a:rPr>
                        <a:t>hiểu</a:t>
                      </a:r>
                      <a:r>
                        <a:rPr lang="en-US" dirty="0"/>
                        <a:t> </a:t>
                      </a:r>
                      <a:r>
                        <a:rPr lang="en-US" dirty="0" err="1"/>
                        <a:t>trước</a:t>
                      </a:r>
                      <a:r>
                        <a:rPr lang="en-US" dirty="0"/>
                        <a:t> </a:t>
                      </a:r>
                      <a:r>
                        <a:rPr lang="en-US" dirty="0" err="1"/>
                        <a:t>về</a:t>
                      </a:r>
                      <a:r>
                        <a:rPr lang="en-US" dirty="0"/>
                        <a:t> </a:t>
                      </a:r>
                      <a:r>
                        <a:rPr lang="en-US" dirty="0" err="1"/>
                        <a:t>các</a:t>
                      </a:r>
                      <a:r>
                        <a:rPr lang="en-US" dirty="0"/>
                        <a:t> </a:t>
                      </a:r>
                      <a:r>
                        <a:rPr lang="en-US" dirty="0" err="1"/>
                        <a:t>giao</a:t>
                      </a:r>
                      <a:r>
                        <a:rPr lang="en-US" dirty="0"/>
                        <a:t> </a:t>
                      </a:r>
                      <a:r>
                        <a:rPr lang="en-US" dirty="0" err="1"/>
                        <a:t>thức</a:t>
                      </a:r>
                      <a:r>
                        <a:rPr lang="en-US" dirty="0"/>
                        <a:t> </a:t>
                      </a:r>
                      <a:r>
                        <a:rPr lang="en-US" dirty="0" err="1"/>
                        <a:t>này</a:t>
                      </a:r>
                      <a:r>
                        <a:rPr lang="en-US" dirty="0"/>
                        <a:t>, </a:t>
                      </a:r>
                      <a:r>
                        <a:rPr lang="en-US" dirty="0" err="1"/>
                        <a:t>phân</a:t>
                      </a:r>
                      <a:r>
                        <a:rPr lang="en-US" dirty="0"/>
                        <a:t> </a:t>
                      </a:r>
                      <a:r>
                        <a:rPr lang="en-US" dirty="0" err="1"/>
                        <a:t>tích</a:t>
                      </a:r>
                      <a:r>
                        <a:rPr lang="en-US" dirty="0"/>
                        <a:t> </a:t>
                      </a:r>
                      <a:r>
                        <a:rPr lang="en-US" dirty="0" err="1"/>
                        <a:t>các</a:t>
                      </a:r>
                      <a:r>
                        <a:rPr lang="en-US" dirty="0"/>
                        <a:t> </a:t>
                      </a:r>
                      <a:r>
                        <a:rPr lang="en-US" dirty="0" err="1"/>
                        <a:t>khối</a:t>
                      </a:r>
                      <a:r>
                        <a:rPr lang="en-US" dirty="0"/>
                        <a:t> </a:t>
                      </a:r>
                      <a:r>
                        <a:rPr lang="en-US" dirty="0" err="1"/>
                        <a:t>cần</a:t>
                      </a:r>
                      <a:r>
                        <a:rPr lang="en-US" dirty="0"/>
                        <a:t> </a:t>
                      </a:r>
                      <a:r>
                        <a:rPr lang="en-US" dirty="0" err="1"/>
                        <a:t>thiết</a:t>
                      </a:r>
                      <a:r>
                        <a:rPr lang="en-US" dirty="0"/>
                        <a:t> ở </a:t>
                      </a:r>
                      <a:r>
                        <a:rPr lang="en-US" dirty="0" err="1"/>
                        <a:t>trong</a:t>
                      </a:r>
                      <a:r>
                        <a:rPr lang="en-US" dirty="0"/>
                        <a:t> </a:t>
                      </a:r>
                      <a:r>
                        <a:rPr lang="en-US" dirty="0" err="1"/>
                        <a:t>từng</a:t>
                      </a:r>
                      <a:r>
                        <a:rPr lang="en-US" dirty="0"/>
                        <a:t> </a:t>
                      </a:r>
                      <a:r>
                        <a:rPr lang="en-US" dirty="0" err="1"/>
                        <a:t>giao</a:t>
                      </a:r>
                      <a:r>
                        <a:rPr lang="en-US" dirty="0"/>
                        <a:t> </a:t>
                      </a:r>
                      <a:r>
                        <a:rPr lang="en-US" dirty="0" err="1"/>
                        <a:t>thức</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12010341"/>
                  </a:ext>
                </a:extLst>
              </a:tr>
              <a:tr h="1060591">
                <a:tc>
                  <a:txBody>
                    <a:bodyPr/>
                    <a:lstStyle/>
                    <a:p>
                      <a:pPr algn="ctr"/>
                      <a:r>
                        <a:rPr lang="en-US" dirty="0" err="1">
                          <a:latin typeface="Arial" panose="020B0604020202020204" pitchFamily="34" charset="0"/>
                        </a:rPr>
                        <a:t>Thiết</a:t>
                      </a:r>
                      <a:r>
                        <a:rPr lang="en-US" dirty="0">
                          <a:latin typeface="Arial" panose="020B0604020202020204" pitchFamily="34" charset="0"/>
                        </a:rPr>
                        <a:t> </a:t>
                      </a:r>
                      <a:r>
                        <a:rPr lang="en-US" dirty="0" err="1"/>
                        <a:t>kế</a:t>
                      </a:r>
                      <a:r>
                        <a:rPr lang="en-US" dirty="0"/>
                        <a:t> </a:t>
                      </a:r>
                      <a:r>
                        <a:rPr lang="en-US" dirty="0" err="1"/>
                        <a:t>các</a:t>
                      </a:r>
                      <a:r>
                        <a:rPr lang="en-US" dirty="0"/>
                        <a:t> IP - </a:t>
                      </a:r>
                      <a:r>
                        <a:rPr lang="en-US" sz="1800" b="0" i="0" kern="1200" dirty="0">
                          <a:solidFill>
                            <a:schemeClr val="dk1"/>
                          </a:solidFill>
                          <a:effectLst/>
                          <a:latin typeface="Arial" panose="020B0604020202020204" pitchFamily="34" charset="0"/>
                          <a:ea typeface="+mn-ea"/>
                          <a:cs typeface="+mn-cs"/>
                        </a:rPr>
                        <a:t>Intellectual Properties</a:t>
                      </a:r>
                      <a:r>
                        <a:rPr lang="en-US" dirty="0"/>
                        <a:t> (</a:t>
                      </a:r>
                      <a:r>
                        <a:rPr lang="en-US" dirty="0" err="1"/>
                        <a:t>khối</a:t>
                      </a:r>
                      <a:r>
                        <a:rPr lang="en-US" dirty="0"/>
                        <a:t> </a:t>
                      </a:r>
                      <a:r>
                        <a:rPr lang="en-US" dirty="0" err="1"/>
                        <a:t>chức</a:t>
                      </a:r>
                      <a:r>
                        <a:rPr lang="en-US" dirty="0"/>
                        <a:t> </a:t>
                      </a:r>
                      <a:r>
                        <a:rPr lang="en-US" dirty="0" err="1"/>
                        <a:t>năng</a:t>
                      </a:r>
                      <a:r>
                        <a:rPr lang="en-US" dirty="0"/>
                        <a:t> </a:t>
                      </a:r>
                      <a:r>
                        <a:rPr lang="en-US" dirty="0" err="1"/>
                        <a:t>đóng</a:t>
                      </a:r>
                      <a:r>
                        <a:rPr lang="en-US" dirty="0"/>
                        <a:t> </a:t>
                      </a:r>
                      <a:r>
                        <a:rPr lang="en-US" dirty="0" err="1"/>
                        <a:t>sẵn</a:t>
                      </a: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Arial" panose="020B0604020202020204" pitchFamily="34" charset="0"/>
                        </a:rPr>
                        <a:t>Debug </a:t>
                      </a:r>
                      <a:r>
                        <a:rPr lang="en-US" dirty="0" err="1">
                          <a:latin typeface="Arial" panose="020B0604020202020204" pitchFamily="34" charset="0"/>
                        </a:rPr>
                        <a:t>tín</a:t>
                      </a:r>
                      <a:r>
                        <a:rPr lang="en-US" dirty="0"/>
                        <a:t> </a:t>
                      </a:r>
                      <a:r>
                        <a:rPr lang="en-US" dirty="0" err="1"/>
                        <a:t>hiệu</a:t>
                      </a:r>
                      <a:r>
                        <a:rPr lang="en-US" dirty="0"/>
                        <a:t> </a:t>
                      </a:r>
                      <a:r>
                        <a:rPr lang="en-US" dirty="0" err="1"/>
                        <a:t>cho</a:t>
                      </a:r>
                      <a:r>
                        <a:rPr lang="en-US" dirty="0"/>
                        <a:t> </a:t>
                      </a:r>
                      <a:r>
                        <a:rPr lang="en-US" dirty="0" err="1"/>
                        <a:t>các</a:t>
                      </a:r>
                      <a:r>
                        <a:rPr lang="en-US" dirty="0"/>
                        <a:t> module </a:t>
                      </a:r>
                      <a:r>
                        <a:rPr lang="en-US" dirty="0" err="1"/>
                        <a:t>cần</a:t>
                      </a:r>
                      <a:r>
                        <a:rPr lang="en-US" dirty="0"/>
                        <a:t> </a:t>
                      </a:r>
                      <a:r>
                        <a:rPr lang="en-US" dirty="0" err="1"/>
                        <a:t>tạo</a:t>
                      </a:r>
                      <a:r>
                        <a:rPr lang="en-US" dirty="0"/>
                        <a:t>, </a:t>
                      </a:r>
                      <a:r>
                        <a:rPr lang="en-US" dirty="0" err="1"/>
                        <a:t>tìm</a:t>
                      </a:r>
                      <a:r>
                        <a:rPr lang="en-US" dirty="0"/>
                        <a:t> </a:t>
                      </a:r>
                      <a:r>
                        <a:rPr lang="en-US" dirty="0" err="1"/>
                        <a:t>các</a:t>
                      </a:r>
                      <a:r>
                        <a:rPr lang="en-US" dirty="0"/>
                        <a:t> </a:t>
                      </a:r>
                      <a:r>
                        <a:rPr lang="en-US" dirty="0" err="1"/>
                        <a:t>điểm</a:t>
                      </a:r>
                      <a:r>
                        <a:rPr lang="en-US" dirty="0"/>
                        <a:t> </a:t>
                      </a:r>
                      <a:r>
                        <a:rPr lang="en-US" dirty="0" err="1"/>
                        <a:t>gây</a:t>
                      </a:r>
                      <a:r>
                        <a:rPr lang="en-US" dirty="0"/>
                        <a:t> </a:t>
                      </a:r>
                      <a:r>
                        <a:rPr lang="en-US" dirty="0" err="1"/>
                        <a:t>ra</a:t>
                      </a:r>
                      <a:r>
                        <a:rPr lang="en-US" dirty="0"/>
                        <a:t> </a:t>
                      </a:r>
                      <a:r>
                        <a:rPr lang="en-US" dirty="0" err="1"/>
                        <a:t>lỗi</a:t>
                      </a:r>
                      <a:r>
                        <a:rPr lang="en-US" dirty="0"/>
                        <a:t>, </a:t>
                      </a:r>
                      <a:r>
                        <a:rPr lang="en-US" dirty="0" err="1"/>
                        <a:t>xây</a:t>
                      </a:r>
                      <a:r>
                        <a:rPr lang="en-US" dirty="0"/>
                        <a:t> </a:t>
                      </a:r>
                      <a:r>
                        <a:rPr lang="en-US" dirty="0" err="1"/>
                        <a:t>dựng</a:t>
                      </a:r>
                      <a:r>
                        <a:rPr lang="en-US" dirty="0"/>
                        <a:t> </a:t>
                      </a:r>
                      <a:r>
                        <a:rPr lang="en-US" dirty="0" err="1"/>
                        <a:t>thêm</a:t>
                      </a:r>
                      <a:r>
                        <a:rPr lang="en-US" dirty="0"/>
                        <a:t> </a:t>
                      </a:r>
                      <a:r>
                        <a:rPr lang="en-US" dirty="0" err="1"/>
                        <a:t>các</a:t>
                      </a:r>
                      <a:r>
                        <a:rPr lang="en-US" dirty="0"/>
                        <a:t> </a:t>
                      </a:r>
                      <a:r>
                        <a:rPr lang="en-US" dirty="0" err="1"/>
                        <a:t>tính</a:t>
                      </a:r>
                      <a:r>
                        <a:rPr lang="en-US" dirty="0"/>
                        <a:t> </a:t>
                      </a:r>
                      <a:r>
                        <a:rPr lang="en-US" dirty="0" err="1"/>
                        <a:t>năng</a:t>
                      </a:r>
                      <a:r>
                        <a:rPr lang="en-US" dirty="0"/>
                        <a:t> </a:t>
                      </a:r>
                      <a:r>
                        <a:rPr lang="en-US" dirty="0" err="1"/>
                        <a:t>bên</a:t>
                      </a:r>
                      <a:r>
                        <a:rPr lang="en-US" dirty="0"/>
                        <a:t> </a:t>
                      </a:r>
                      <a:r>
                        <a:rPr lang="en-US" dirty="0" err="1"/>
                        <a:t>lề</a:t>
                      </a:r>
                      <a:r>
                        <a:rPr lang="en-US" dirty="0"/>
                        <a:t> để </a:t>
                      </a:r>
                      <a:r>
                        <a:rPr lang="en-US" dirty="0" err="1"/>
                        <a:t>đảm</a:t>
                      </a:r>
                      <a:r>
                        <a:rPr lang="en-US" dirty="0"/>
                        <a:t> </a:t>
                      </a:r>
                      <a:r>
                        <a:rPr lang="en-US" dirty="0" err="1"/>
                        <a:t>bảo</a:t>
                      </a:r>
                      <a:r>
                        <a:rPr lang="en-US" dirty="0"/>
                        <a:t> </a:t>
                      </a:r>
                      <a:r>
                        <a:rPr lang="en-US" dirty="0" err="1"/>
                        <a:t>được</a:t>
                      </a:r>
                      <a:r>
                        <a:rPr lang="en-US" dirty="0"/>
                        <a:t> </a:t>
                      </a:r>
                      <a:r>
                        <a:rPr lang="en-US" dirty="0" err="1"/>
                        <a:t>các</a:t>
                      </a:r>
                      <a:r>
                        <a:rPr lang="en-US" dirty="0"/>
                        <a:t> </a:t>
                      </a:r>
                      <a:r>
                        <a:rPr lang="en-US" dirty="0" err="1"/>
                        <a:t>tính</a:t>
                      </a:r>
                      <a:r>
                        <a:rPr lang="en-US" dirty="0"/>
                        <a:t> </a:t>
                      </a:r>
                      <a:r>
                        <a:rPr lang="en-US" dirty="0" err="1"/>
                        <a:t>ứng</a:t>
                      </a:r>
                      <a:r>
                        <a:rPr lang="en-US" dirty="0"/>
                        <a:t> </a:t>
                      </a:r>
                      <a:r>
                        <a:rPr lang="en-US" dirty="0" err="1"/>
                        <a:t>dụng</a:t>
                      </a:r>
                      <a:r>
                        <a:rPr lang="en-US" dirty="0"/>
                        <a:t> </a:t>
                      </a:r>
                      <a:r>
                        <a:rPr lang="en-US" dirty="0" err="1"/>
                        <a:t>của</a:t>
                      </a:r>
                      <a:r>
                        <a:rPr lang="en-US" dirty="0"/>
                        <a:t> 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37809142"/>
                  </a:ext>
                </a:extLst>
              </a:tr>
              <a:tr h="1060591">
                <a:tc>
                  <a:txBody>
                    <a:bodyPr/>
                    <a:lstStyle/>
                    <a:p>
                      <a:pPr algn="ctr"/>
                      <a:r>
                        <a:rPr lang="en-US" dirty="0" err="1">
                          <a:latin typeface="Arial" panose="020B0604020202020204" pitchFamily="34" charset="0"/>
                        </a:rPr>
                        <a:t>Chạy</a:t>
                      </a:r>
                      <a:r>
                        <a:rPr lang="en-US" dirty="0">
                          <a:latin typeface="Arial" panose="020B0604020202020204" pitchFamily="34" charset="0"/>
                        </a:rPr>
                        <a:t> </a:t>
                      </a:r>
                      <a:r>
                        <a:rPr lang="en-US" dirty="0" err="1"/>
                        <a:t>PetaLinux</a:t>
                      </a:r>
                      <a:r>
                        <a:rPr lang="en-US" dirty="0"/>
                        <a:t> </a:t>
                      </a:r>
                      <a:r>
                        <a:rPr lang="en-US" dirty="0" err="1"/>
                        <a:t>trên</a:t>
                      </a:r>
                      <a:r>
                        <a:rPr lang="en-US" dirty="0"/>
                        <a:t> FPGA để </a:t>
                      </a:r>
                      <a:r>
                        <a:rPr lang="en-US" dirty="0" err="1"/>
                        <a:t>ứng</a:t>
                      </a:r>
                      <a:r>
                        <a:rPr lang="en-US" dirty="0"/>
                        <a:t> </a:t>
                      </a:r>
                      <a:r>
                        <a:rPr lang="en-US" dirty="0" err="1"/>
                        <a:t>dụng</a:t>
                      </a:r>
                      <a:r>
                        <a:rPr lang="en-US" dirty="0"/>
                        <a:t> </a:t>
                      </a:r>
                      <a:r>
                        <a:rPr lang="en-US" dirty="0" err="1"/>
                        <a:t>cho</a:t>
                      </a:r>
                      <a:r>
                        <a:rPr lang="en-US" dirty="0"/>
                        <a:t> </a:t>
                      </a:r>
                      <a:r>
                        <a:rPr lang="en-US" dirty="0" err="1"/>
                        <a:t>các</a:t>
                      </a:r>
                      <a:r>
                        <a:rPr lang="en-US" dirty="0"/>
                        <a:t> </a:t>
                      </a:r>
                      <a:r>
                        <a:rPr lang="en-US" dirty="0" err="1"/>
                        <a:t>bài</a:t>
                      </a:r>
                      <a:r>
                        <a:rPr lang="en-US" dirty="0"/>
                        <a:t> </a:t>
                      </a:r>
                      <a:r>
                        <a:rPr lang="en-US" dirty="0" err="1"/>
                        <a:t>toán</a:t>
                      </a:r>
                      <a:r>
                        <a:rPr lang="en-US" dirty="0"/>
                        <a:t> </a:t>
                      </a:r>
                      <a:r>
                        <a:rPr lang="en-US" dirty="0" err="1"/>
                        <a:t>cần</a:t>
                      </a:r>
                      <a:r>
                        <a:rPr lang="en-US" dirty="0"/>
                        <a:t> </a:t>
                      </a:r>
                      <a:r>
                        <a:rPr lang="en-US" dirty="0" err="1"/>
                        <a:t>cả</a:t>
                      </a:r>
                      <a:r>
                        <a:rPr lang="en-US" dirty="0"/>
                        <a:t> PS </a:t>
                      </a:r>
                      <a:r>
                        <a:rPr lang="en-US" dirty="0" err="1"/>
                        <a:t>và</a:t>
                      </a:r>
                      <a:r>
                        <a:rPr lang="en-US" dirty="0"/>
                        <a:t> PL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Arial" panose="020B0604020202020204" pitchFamily="34" charset="0"/>
                        </a:rPr>
                        <a:t>Tìm </a:t>
                      </a:r>
                      <a:r>
                        <a:rPr lang="en-US" dirty="0" err="1">
                          <a:latin typeface="Arial" panose="020B0604020202020204" pitchFamily="34" charset="0"/>
                        </a:rPr>
                        <a:t>hiểu</a:t>
                      </a:r>
                      <a:r>
                        <a:rPr lang="en-US" dirty="0"/>
                        <a:t> </a:t>
                      </a:r>
                      <a:r>
                        <a:rPr lang="en-US" dirty="0" err="1"/>
                        <a:t>về</a:t>
                      </a:r>
                      <a:r>
                        <a:rPr lang="en-US" dirty="0"/>
                        <a:t> </a:t>
                      </a:r>
                      <a:r>
                        <a:rPr lang="en-US" dirty="0" err="1"/>
                        <a:t>cấu</a:t>
                      </a:r>
                      <a:r>
                        <a:rPr lang="en-US" dirty="0"/>
                        <a:t> </a:t>
                      </a:r>
                      <a:r>
                        <a:rPr lang="en-US" dirty="0" err="1"/>
                        <a:t>trúc</a:t>
                      </a:r>
                      <a:r>
                        <a:rPr lang="en-US" dirty="0"/>
                        <a:t> </a:t>
                      </a:r>
                      <a:r>
                        <a:rPr lang="en-US" dirty="0" err="1"/>
                        <a:t>hệ</a:t>
                      </a:r>
                      <a:r>
                        <a:rPr lang="en-US" dirty="0"/>
                        <a:t> </a:t>
                      </a:r>
                      <a:r>
                        <a:rPr lang="en-US" dirty="0" err="1"/>
                        <a:t>điều</a:t>
                      </a:r>
                      <a:r>
                        <a:rPr lang="en-US" dirty="0"/>
                        <a:t> </a:t>
                      </a:r>
                      <a:r>
                        <a:rPr lang="en-US" dirty="0" err="1"/>
                        <a:t>hành</a:t>
                      </a:r>
                      <a:r>
                        <a:rPr lang="en-US" dirty="0"/>
                        <a:t> Linux, </a:t>
                      </a:r>
                      <a:r>
                        <a:rPr lang="en-US" dirty="0" err="1"/>
                        <a:t>cách</a:t>
                      </a:r>
                      <a:r>
                        <a:rPr lang="en-US" dirty="0"/>
                        <a:t> boot </a:t>
                      </a:r>
                      <a:r>
                        <a:rPr lang="en-US" dirty="0" err="1"/>
                        <a:t>PetaLinux</a:t>
                      </a:r>
                      <a:r>
                        <a:rPr lang="en-US" dirty="0"/>
                        <a:t> </a:t>
                      </a:r>
                      <a:r>
                        <a:rPr lang="en-US" dirty="0" err="1"/>
                        <a:t>trên</a:t>
                      </a:r>
                      <a:r>
                        <a:rPr lang="en-US" dirty="0"/>
                        <a:t> board FPGA,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51434305"/>
                  </a:ext>
                </a:extLst>
              </a:tr>
            </a:tbl>
          </a:graphicData>
        </a:graphic>
      </p:graphicFrame>
    </p:spTree>
    <p:extLst>
      <p:ext uri="{BB962C8B-B14F-4D97-AF65-F5344CB8AC3E}">
        <p14:creationId xmlns:p14="http://schemas.microsoft.com/office/powerpoint/2010/main" val="3055541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05CE20-B33A-22B3-8C5F-E6ECFCF4F98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350381-AFFE-E351-19CC-90148B0FDEB0}"/>
              </a:ext>
            </a:extLst>
          </p:cNvPr>
          <p:cNvSpPr>
            <a:spLocks noGrp="1"/>
          </p:cNvSpPr>
          <p:nvPr>
            <p:ph idx="1"/>
          </p:nvPr>
        </p:nvSpPr>
        <p:spPr/>
        <p:txBody>
          <a:bodyPr>
            <a:normAutofit/>
          </a:bodyPr>
          <a:lstStyle/>
          <a:p>
            <a:pPr algn="ctr"/>
            <a:r>
              <a:rPr lang="en-US" sz="4000" b="1" dirty="0"/>
              <a:t>4. </a:t>
            </a:r>
            <a:r>
              <a:rPr lang="en-US" sz="4000" b="1" dirty="0" err="1"/>
              <a:t>Triển</a:t>
            </a:r>
            <a:r>
              <a:rPr lang="en-US" sz="4000" b="1" dirty="0"/>
              <a:t> </a:t>
            </a:r>
            <a:r>
              <a:rPr lang="en-US" sz="4000" b="1" dirty="0" err="1"/>
              <a:t>khai</a:t>
            </a:r>
            <a:r>
              <a:rPr lang="en-US" sz="4000" b="1" dirty="0"/>
              <a:t> </a:t>
            </a:r>
            <a:r>
              <a:rPr lang="en-US" sz="4000" b="1" dirty="0" err="1"/>
              <a:t>công</a:t>
            </a:r>
            <a:r>
              <a:rPr lang="en-US" sz="4000" b="1" dirty="0"/>
              <a:t> </a:t>
            </a:r>
            <a:r>
              <a:rPr lang="en-US" sz="4000" b="1" dirty="0" err="1"/>
              <a:t>việc</a:t>
            </a:r>
            <a:r>
              <a:rPr lang="en-US" sz="4000" b="1" dirty="0"/>
              <a:t> </a:t>
            </a:r>
            <a:r>
              <a:rPr lang="en-US" sz="4000" b="1" dirty="0" err="1"/>
              <a:t>của</a:t>
            </a:r>
            <a:r>
              <a:rPr lang="en-US" sz="4000" b="1" dirty="0"/>
              <a:t> </a:t>
            </a:r>
            <a:r>
              <a:rPr lang="en-US" sz="4000" b="1" dirty="0" err="1"/>
              <a:t>đợt</a:t>
            </a:r>
            <a:r>
              <a:rPr lang="en-US" sz="4000" b="1" dirty="0"/>
              <a:t> </a:t>
            </a:r>
            <a:r>
              <a:rPr lang="en-US" sz="4000" b="1" dirty="0" err="1"/>
              <a:t>tiếp</a:t>
            </a:r>
            <a:r>
              <a:rPr lang="en-US" sz="4000" b="1" dirty="0"/>
              <a:t> </a:t>
            </a:r>
            <a:r>
              <a:rPr lang="en-US" sz="4000" b="1" dirty="0" err="1"/>
              <a:t>theo</a:t>
            </a:r>
            <a:endParaRPr lang="en-US" sz="4000" b="1" dirty="0"/>
          </a:p>
        </p:txBody>
      </p:sp>
      <p:sp>
        <p:nvSpPr>
          <p:cNvPr id="2" name="Date Placeholder 1">
            <a:extLst>
              <a:ext uri="{FF2B5EF4-FFF2-40B4-BE49-F238E27FC236}">
                <a16:creationId xmlns:a16="http://schemas.microsoft.com/office/drawing/2014/main" id="{AEF86FE0-558E-046C-0404-33CDEC001312}"/>
              </a:ext>
            </a:extLst>
          </p:cNvPr>
          <p:cNvSpPr>
            <a:spLocks noGrp="1"/>
          </p:cNvSpPr>
          <p:nvPr>
            <p:ph type="dt" sz="half" idx="10"/>
          </p:nvPr>
        </p:nvSpPr>
        <p:spPr/>
        <p:txBody>
          <a:bodyPr/>
          <a:lstStyle/>
          <a:p>
            <a:fld id="{51988D86-EC7E-4622-B6B9-2D46FB9CE36C}" type="datetime9">
              <a:rPr lang="en-US" smtClean="0"/>
              <a:t>1/30/2026 1:31:25 PM</a:t>
            </a:fld>
            <a:endParaRPr lang="en-US"/>
          </a:p>
        </p:txBody>
      </p:sp>
      <p:sp>
        <p:nvSpPr>
          <p:cNvPr id="4" name="Footer Placeholder 3">
            <a:extLst>
              <a:ext uri="{FF2B5EF4-FFF2-40B4-BE49-F238E27FC236}">
                <a16:creationId xmlns:a16="http://schemas.microsoft.com/office/drawing/2014/main" id="{DFFEA494-1B62-07F7-DD8F-839A69803694}"/>
              </a:ext>
            </a:extLst>
          </p:cNvPr>
          <p:cNvSpPr>
            <a:spLocks noGrp="1"/>
          </p:cNvSpPr>
          <p:nvPr>
            <p:ph type="ftr" sz="quarter" idx="11"/>
          </p:nvPr>
        </p:nvSpPr>
        <p:spPr/>
        <p:txBody>
          <a:bodyPr/>
          <a:lstStyle/>
          <a:p>
            <a:r>
              <a:rPr lang="en-US"/>
              <a:t>Nguyễn Thành Đạt</a:t>
            </a:r>
            <a:endParaRPr lang="en-US" dirty="0"/>
          </a:p>
        </p:txBody>
      </p:sp>
      <p:sp>
        <p:nvSpPr>
          <p:cNvPr id="5" name="Slide Number Placeholder 4">
            <a:extLst>
              <a:ext uri="{FF2B5EF4-FFF2-40B4-BE49-F238E27FC236}">
                <a16:creationId xmlns:a16="http://schemas.microsoft.com/office/drawing/2014/main" id="{635140F2-D807-B4BE-C945-CC3F047B3C3C}"/>
              </a:ext>
            </a:extLst>
          </p:cNvPr>
          <p:cNvSpPr>
            <a:spLocks noGrp="1"/>
          </p:cNvSpPr>
          <p:nvPr>
            <p:ph type="sldNum" sz="quarter" idx="12"/>
          </p:nvPr>
        </p:nvSpPr>
        <p:spPr/>
        <p:txBody>
          <a:bodyPr/>
          <a:lstStyle/>
          <a:p>
            <a:fld id="{81097CE2-82D9-4ED5-9F0C-F9C654B904AA}" type="slidenum">
              <a:rPr lang="en-US" smtClean="0"/>
              <a:t>21</a:t>
            </a:fld>
            <a:endParaRPr lang="en-US" dirty="0"/>
          </a:p>
        </p:txBody>
      </p:sp>
    </p:spTree>
    <p:extLst>
      <p:ext uri="{BB962C8B-B14F-4D97-AF65-F5344CB8AC3E}">
        <p14:creationId xmlns:p14="http://schemas.microsoft.com/office/powerpoint/2010/main" val="26159062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92B256-674E-3484-D852-C7FC8C3111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5BA972-5FCF-4DAB-7168-1568F9401F2A}"/>
              </a:ext>
            </a:extLst>
          </p:cNvPr>
          <p:cNvSpPr>
            <a:spLocks noGrp="1"/>
          </p:cNvSpPr>
          <p:nvPr>
            <p:ph type="title"/>
          </p:nvPr>
        </p:nvSpPr>
        <p:spPr>
          <a:xfrm>
            <a:off x="237744" y="222595"/>
            <a:ext cx="8174736" cy="702303"/>
          </a:xfrm>
        </p:spPr>
        <p:txBody>
          <a:bodyPr>
            <a:normAutofit fontScale="90000"/>
          </a:bodyPr>
          <a:lstStyle/>
          <a:p>
            <a:r>
              <a:rPr lang="en-US" sz="4000" b="1" dirty="0"/>
              <a:t>4. </a:t>
            </a:r>
            <a:r>
              <a:rPr lang="en-US" sz="4000" b="1" dirty="0" err="1"/>
              <a:t>Triển</a:t>
            </a:r>
            <a:r>
              <a:rPr lang="en-US" sz="4000" b="1" dirty="0"/>
              <a:t> </a:t>
            </a:r>
            <a:r>
              <a:rPr lang="en-US" sz="4000" b="1" dirty="0" err="1"/>
              <a:t>khai</a:t>
            </a:r>
            <a:r>
              <a:rPr lang="en-US" sz="4000" b="1" dirty="0"/>
              <a:t> </a:t>
            </a:r>
            <a:r>
              <a:rPr lang="en-US" sz="4000" b="1" dirty="0" err="1"/>
              <a:t>công</a:t>
            </a:r>
            <a:r>
              <a:rPr lang="en-US" sz="4000" b="1" dirty="0"/>
              <a:t> </a:t>
            </a:r>
            <a:r>
              <a:rPr lang="en-US" sz="4000" b="1" dirty="0" err="1"/>
              <a:t>việc</a:t>
            </a:r>
            <a:r>
              <a:rPr lang="en-US" sz="4000" b="1" dirty="0"/>
              <a:t> </a:t>
            </a:r>
            <a:r>
              <a:rPr lang="en-US" sz="4000" b="1" dirty="0" err="1"/>
              <a:t>của</a:t>
            </a:r>
            <a:r>
              <a:rPr lang="en-US" sz="4000" b="1" dirty="0"/>
              <a:t> </a:t>
            </a:r>
            <a:r>
              <a:rPr lang="en-US" sz="4000" b="1" dirty="0" err="1"/>
              <a:t>đợt</a:t>
            </a:r>
            <a:r>
              <a:rPr lang="en-US" sz="4000" b="1" dirty="0"/>
              <a:t> </a:t>
            </a:r>
            <a:r>
              <a:rPr lang="en-US" sz="4000" b="1" dirty="0" err="1"/>
              <a:t>tiếp</a:t>
            </a:r>
            <a:r>
              <a:rPr lang="en-US" sz="4000" b="1" dirty="0"/>
              <a:t> </a:t>
            </a:r>
            <a:r>
              <a:rPr lang="en-US" sz="4000" b="1" dirty="0" err="1"/>
              <a:t>theo</a:t>
            </a:r>
            <a:endParaRPr lang="en-US" sz="4000" dirty="0"/>
          </a:p>
        </p:txBody>
      </p:sp>
      <p:sp>
        <p:nvSpPr>
          <p:cNvPr id="3" name="Content Placeholder 2">
            <a:extLst>
              <a:ext uri="{FF2B5EF4-FFF2-40B4-BE49-F238E27FC236}">
                <a16:creationId xmlns:a16="http://schemas.microsoft.com/office/drawing/2014/main" id="{71E6F733-FB64-DF2F-CBA3-FFF8E067D55E}"/>
              </a:ext>
            </a:extLst>
          </p:cNvPr>
          <p:cNvSpPr>
            <a:spLocks noGrp="1"/>
          </p:cNvSpPr>
          <p:nvPr>
            <p:ph idx="1"/>
          </p:nvPr>
        </p:nvSpPr>
        <p:spPr>
          <a:xfrm>
            <a:off x="752048" y="1211251"/>
            <a:ext cx="4603723" cy="3398071"/>
          </a:xfrm>
        </p:spPr>
        <p:txBody>
          <a:bodyPr>
            <a:normAutofit/>
          </a:bodyPr>
          <a:lstStyle/>
          <a:p>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Triển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khai</a:t>
            </a:r>
            <a:r>
              <a:rPr lang="en-US" sz="2400" dirty="0">
                <a:latin typeface="Arial" panose="020B0604020202020204" pitchFamily="34" charset="0"/>
                <a:cs typeface="Arial" panose="020B0604020202020204" pitchFamily="34" charset="0"/>
              </a:rPr>
              <a:t> project </a:t>
            </a:r>
            <a:r>
              <a:rPr lang="en-US" sz="2400" dirty="0" err="1">
                <a:latin typeface="Arial" panose="020B0604020202020204" pitchFamily="34" charset="0"/>
                <a:cs typeface="Arial" panose="020B0604020202020204" pitchFamily="34" charset="0"/>
              </a:rPr>
              <a:t>kết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nối</a:t>
            </a:r>
            <a:r>
              <a:rPr lang="en-US" sz="2400" dirty="0">
                <a:latin typeface="Arial" panose="020B0604020202020204" pitchFamily="34" charset="0"/>
                <a:cs typeface="Arial" panose="020B0604020202020204" pitchFamily="34" charset="0"/>
              </a:rPr>
              <a:t> PC </a:t>
            </a:r>
            <a:r>
              <a:rPr lang="en-US" sz="2400" dirty="0" err="1">
                <a:latin typeface="Arial" panose="020B0604020202020204" pitchFamily="34" charset="0"/>
                <a:cs typeface="Arial" panose="020B0604020202020204" pitchFamily="34" charset="0"/>
              </a:rPr>
              <a:t>với</a:t>
            </a:r>
            <a:r>
              <a:rPr lang="en-US" sz="2400" dirty="0">
                <a:latin typeface="Arial" panose="020B0604020202020204" pitchFamily="34" charset="0"/>
                <a:cs typeface="Arial" panose="020B0604020202020204" pitchFamily="34" charset="0"/>
              </a:rPr>
              <a:t> FPGA qua </a:t>
            </a:r>
            <a:r>
              <a:rPr lang="en-US" sz="2400" dirty="0" err="1">
                <a:latin typeface="Arial" panose="020B0604020202020204" pitchFamily="34" charset="0"/>
                <a:cs typeface="Arial" panose="020B0604020202020204" pitchFamily="34" charset="0"/>
              </a:rPr>
              <a:t>giao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thức</a:t>
            </a:r>
            <a:r>
              <a:rPr lang="en-US" sz="2400" dirty="0">
                <a:latin typeface="Arial" panose="020B0604020202020204" pitchFamily="34" charset="0"/>
                <a:cs typeface="Arial" panose="020B0604020202020204" pitchFamily="34" charset="0"/>
              </a:rPr>
              <a:t> UART</a:t>
            </a:r>
          </a:p>
          <a:p>
            <a:r>
              <a:rPr lang="en-US" sz="2400" dirty="0">
                <a:latin typeface="Arial" panose="020B0604020202020204" pitchFamily="34" charset="0"/>
                <a:cs typeface="Arial" panose="020B0604020202020204" pitchFamily="34" charset="0"/>
              </a:rPr>
              <a:t>- Hoàn </a:t>
            </a:r>
            <a:r>
              <a:rPr lang="en-US" sz="2400" dirty="0" err="1">
                <a:latin typeface="Arial" panose="020B0604020202020204" pitchFamily="34" charset="0"/>
                <a:cs typeface="Arial" panose="020B0604020202020204" pitchFamily="34" charset="0"/>
              </a:rPr>
              <a:t>thiện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các</a:t>
            </a:r>
            <a:r>
              <a:rPr lang="en-US" sz="2400" dirty="0">
                <a:latin typeface="Arial" panose="020B0604020202020204" pitchFamily="34" charset="0"/>
                <a:cs typeface="Arial" panose="020B0604020202020204" pitchFamily="34" charset="0"/>
              </a:rPr>
              <a:t> project </a:t>
            </a:r>
            <a:r>
              <a:rPr lang="en-US" sz="2400" dirty="0" err="1">
                <a:latin typeface="Arial" panose="020B0604020202020204" pitchFamily="34" charset="0"/>
                <a:cs typeface="Arial" panose="020B0604020202020204" pitchFamily="34" charset="0"/>
              </a:rPr>
              <a:t>cũ</a:t>
            </a:r>
            <a:endParaRPr lang="en-US" sz="24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Ôn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tập</a:t>
            </a:r>
            <a:r>
              <a:rPr lang="en-US" sz="2400" dirty="0">
                <a:latin typeface="Arial" panose="020B0604020202020204" pitchFamily="34" charset="0"/>
                <a:cs typeface="Arial" panose="020B0604020202020204" pitchFamily="34" charset="0"/>
              </a:rPr>
              <a:t> lại </a:t>
            </a:r>
            <a:r>
              <a:rPr lang="en-US" sz="2400" dirty="0" err="1">
                <a:latin typeface="Arial" panose="020B0604020202020204" pitchFamily="34" charset="0"/>
                <a:cs typeface="Arial" panose="020B0604020202020204" pitchFamily="34" charset="0"/>
              </a:rPr>
              <a:t>các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kỹ</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năng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như</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viết</a:t>
            </a:r>
            <a:r>
              <a:rPr lang="en-US" sz="2400" dirty="0">
                <a:latin typeface="Arial" panose="020B0604020202020204" pitchFamily="34" charset="0"/>
                <a:cs typeface="Arial" panose="020B0604020202020204" pitchFamily="34" charset="0"/>
              </a:rPr>
              <a:t> RTL, </a:t>
            </a:r>
            <a:r>
              <a:rPr lang="en-US" sz="2400" dirty="0" err="1">
                <a:latin typeface="Arial" panose="020B0604020202020204" pitchFamily="34" charset="0"/>
                <a:cs typeface="Arial" panose="020B0604020202020204" pitchFamily="34" charset="0"/>
              </a:rPr>
              <a:t>viết</a:t>
            </a:r>
            <a:r>
              <a:rPr lang="en-US" sz="2400" dirty="0">
                <a:latin typeface="Arial" panose="020B0604020202020204" pitchFamily="34" charset="0"/>
                <a:cs typeface="Arial" panose="020B0604020202020204" pitchFamily="34" charset="0"/>
              </a:rPr>
              <a:t> testbench, …</a:t>
            </a:r>
          </a:p>
          <a:p>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Phát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triển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thêm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các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kỹ</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năng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về</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quản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lý</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dự</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án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phân</a:t>
            </a:r>
            <a:r>
              <a:rPr lang="en-US" sz="2400" dirty="0">
                <a:latin typeface="Arial" panose="020B0604020202020204" pitchFamily="34" charset="0"/>
                <a:cs typeface="Arial" panose="020B0604020202020204" pitchFamily="34" charset="0"/>
              </a:rPr>
              <a:t> chia </a:t>
            </a:r>
            <a:r>
              <a:rPr lang="en-US" sz="2400" dirty="0" err="1">
                <a:latin typeface="Arial" panose="020B0604020202020204" pitchFamily="34" charset="0"/>
                <a:cs typeface="Arial" panose="020B0604020202020204" pitchFamily="34" charset="0"/>
              </a:rPr>
              <a:t>công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việc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ước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tính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về</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tiến</a:t>
            </a:r>
            <a:r>
              <a:rPr lang="en-US" sz="2400" dirty="0">
                <a:latin typeface="Arial" panose="020B0604020202020204" pitchFamily="34" charset="0"/>
                <a:cs typeface="Arial" panose="020B0604020202020204" pitchFamily="34" charset="0"/>
              </a:rPr>
              <a:t> độ.</a:t>
            </a:r>
          </a:p>
        </p:txBody>
      </p:sp>
      <p:sp>
        <p:nvSpPr>
          <p:cNvPr id="4" name="Date Placeholder 3">
            <a:extLst>
              <a:ext uri="{FF2B5EF4-FFF2-40B4-BE49-F238E27FC236}">
                <a16:creationId xmlns:a16="http://schemas.microsoft.com/office/drawing/2014/main" id="{779D28DE-0138-44E0-50CC-44B2FEFFC96E}"/>
              </a:ext>
            </a:extLst>
          </p:cNvPr>
          <p:cNvSpPr>
            <a:spLocks noGrp="1"/>
          </p:cNvSpPr>
          <p:nvPr>
            <p:ph type="dt" sz="half" idx="10"/>
          </p:nvPr>
        </p:nvSpPr>
        <p:spPr/>
        <p:txBody>
          <a:bodyPr/>
          <a:lstStyle/>
          <a:p>
            <a:fld id="{A6653EC5-4D05-460C-915D-628236490BB6}" type="datetime9">
              <a:rPr lang="en-US" smtClean="0"/>
              <a:t>1/30/2026 1:31:25 PM</a:t>
            </a:fld>
            <a:endParaRPr lang="en-US"/>
          </a:p>
        </p:txBody>
      </p:sp>
      <p:sp>
        <p:nvSpPr>
          <p:cNvPr id="5" name="Footer Placeholder 4">
            <a:extLst>
              <a:ext uri="{FF2B5EF4-FFF2-40B4-BE49-F238E27FC236}">
                <a16:creationId xmlns:a16="http://schemas.microsoft.com/office/drawing/2014/main" id="{7329B90A-A077-F4FC-7BD3-DF060F7A0BBA}"/>
              </a:ext>
            </a:extLst>
          </p:cNvPr>
          <p:cNvSpPr>
            <a:spLocks noGrp="1"/>
          </p:cNvSpPr>
          <p:nvPr>
            <p:ph type="ftr" sz="quarter" idx="11"/>
          </p:nvPr>
        </p:nvSpPr>
        <p:spPr/>
        <p:txBody>
          <a:bodyPr/>
          <a:lstStyle/>
          <a:p>
            <a:r>
              <a:rPr lang="en-US"/>
              <a:t>Nguyễn Thành Đạt</a:t>
            </a:r>
            <a:endParaRPr lang="en-US" dirty="0"/>
          </a:p>
        </p:txBody>
      </p:sp>
      <p:sp>
        <p:nvSpPr>
          <p:cNvPr id="6" name="Slide Number Placeholder 5">
            <a:extLst>
              <a:ext uri="{FF2B5EF4-FFF2-40B4-BE49-F238E27FC236}">
                <a16:creationId xmlns:a16="http://schemas.microsoft.com/office/drawing/2014/main" id="{E2604BEB-5536-8180-1144-0F9444B9A96C}"/>
              </a:ext>
            </a:extLst>
          </p:cNvPr>
          <p:cNvSpPr>
            <a:spLocks noGrp="1"/>
          </p:cNvSpPr>
          <p:nvPr>
            <p:ph type="sldNum" sz="quarter" idx="12"/>
          </p:nvPr>
        </p:nvSpPr>
        <p:spPr/>
        <p:txBody>
          <a:bodyPr/>
          <a:lstStyle/>
          <a:p>
            <a:fld id="{81097CE2-82D9-4ED5-9F0C-F9C654B904AA}" type="slidenum">
              <a:rPr lang="en-US" smtClean="0"/>
              <a:t>22</a:t>
            </a:fld>
            <a:endParaRPr lang="en-US" dirty="0"/>
          </a:p>
        </p:txBody>
      </p:sp>
      <p:pic>
        <p:nvPicPr>
          <p:cNvPr id="2050" name="Picture 2" descr="FPGA/PC Connection">
            <a:extLst>
              <a:ext uri="{FF2B5EF4-FFF2-40B4-BE49-F238E27FC236}">
                <a16:creationId xmlns:a16="http://schemas.microsoft.com/office/drawing/2014/main" id="{8112C2AA-B1BC-7535-8A83-16697349AD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2900" y="1211251"/>
            <a:ext cx="6410325" cy="2038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57105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F7523E-E259-6F80-9412-6697C0718D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285878-BEBB-AF41-8D6E-BFE0EBDD2456}"/>
              </a:ext>
            </a:extLst>
          </p:cNvPr>
          <p:cNvSpPr>
            <a:spLocks noGrp="1"/>
          </p:cNvSpPr>
          <p:nvPr>
            <p:ph type="title"/>
          </p:nvPr>
        </p:nvSpPr>
        <p:spPr>
          <a:xfrm>
            <a:off x="237743" y="222595"/>
            <a:ext cx="9353931" cy="702303"/>
          </a:xfrm>
        </p:spPr>
        <p:txBody>
          <a:bodyPr>
            <a:normAutofit fontScale="90000"/>
          </a:bodyPr>
          <a:lstStyle/>
          <a:p>
            <a:r>
              <a:rPr lang="en-US" sz="4000" b="1" dirty="0"/>
              <a:t>4. </a:t>
            </a:r>
            <a:r>
              <a:rPr lang="en-US" sz="4000" b="1" dirty="0" err="1"/>
              <a:t>Triển</a:t>
            </a:r>
            <a:r>
              <a:rPr lang="en-US" sz="4000" b="1" dirty="0"/>
              <a:t> </a:t>
            </a:r>
            <a:r>
              <a:rPr lang="en-US" sz="4000" b="1" dirty="0" err="1"/>
              <a:t>khai</a:t>
            </a:r>
            <a:r>
              <a:rPr lang="en-US" sz="4000" b="1" dirty="0"/>
              <a:t> </a:t>
            </a:r>
            <a:r>
              <a:rPr lang="en-US" sz="4000" b="1" dirty="0" err="1"/>
              <a:t>công</a:t>
            </a:r>
            <a:r>
              <a:rPr lang="en-US" sz="4000" b="1" dirty="0"/>
              <a:t> </a:t>
            </a:r>
            <a:r>
              <a:rPr lang="en-US" sz="4000" b="1" dirty="0" err="1"/>
              <a:t>việc</a:t>
            </a:r>
            <a:r>
              <a:rPr lang="en-US" sz="4000" b="1" dirty="0"/>
              <a:t> </a:t>
            </a:r>
            <a:r>
              <a:rPr lang="en-US" sz="4000" b="1" dirty="0" err="1"/>
              <a:t>của</a:t>
            </a:r>
            <a:r>
              <a:rPr lang="en-US" sz="4000" b="1" dirty="0"/>
              <a:t> </a:t>
            </a:r>
            <a:r>
              <a:rPr lang="en-US" sz="4000" b="1" dirty="0" err="1"/>
              <a:t>đợt</a:t>
            </a:r>
            <a:r>
              <a:rPr lang="en-US" sz="4000" b="1" dirty="0"/>
              <a:t> </a:t>
            </a:r>
            <a:r>
              <a:rPr lang="en-US" sz="4000" b="1" dirty="0" err="1"/>
              <a:t>tiếp</a:t>
            </a:r>
            <a:r>
              <a:rPr lang="en-US" sz="4000" b="1" dirty="0"/>
              <a:t> </a:t>
            </a:r>
            <a:r>
              <a:rPr lang="en-US" sz="4000" b="1" dirty="0" err="1"/>
              <a:t>theo</a:t>
            </a:r>
            <a:endParaRPr lang="en-US" sz="4000" dirty="0"/>
          </a:p>
        </p:txBody>
      </p:sp>
      <p:graphicFrame>
        <p:nvGraphicFramePr>
          <p:cNvPr id="7" name="Chỗ dành sẵn cho Nội dung 5">
            <a:extLst>
              <a:ext uri="{FF2B5EF4-FFF2-40B4-BE49-F238E27FC236}">
                <a16:creationId xmlns:a16="http://schemas.microsoft.com/office/drawing/2014/main" id="{3FC8D204-0D0A-307B-F3E8-9A8C8369D18B}"/>
              </a:ext>
            </a:extLst>
          </p:cNvPr>
          <p:cNvGraphicFramePr>
            <a:graphicFrameLocks/>
          </p:cNvGraphicFramePr>
          <p:nvPr>
            <p:extLst>
              <p:ext uri="{D42A27DB-BD31-4B8C-83A1-F6EECF244321}">
                <p14:modId xmlns:p14="http://schemas.microsoft.com/office/powerpoint/2010/main" val="622763418"/>
              </p:ext>
            </p:extLst>
          </p:nvPr>
        </p:nvGraphicFramePr>
        <p:xfrm>
          <a:off x="2598379" y="1259710"/>
          <a:ext cx="9102042" cy="2674844"/>
        </p:xfrm>
        <a:graphic>
          <a:graphicData uri="http://schemas.openxmlformats.org/drawingml/2006/table">
            <a:tbl>
              <a:tblPr firstRow="1" bandRow="1">
                <a:tableStyleId>{5C22544A-7EE6-4342-B048-85BDC9FD1C3A}</a:tableStyleId>
              </a:tblPr>
              <a:tblGrid>
                <a:gridCol w="2225448">
                  <a:extLst>
                    <a:ext uri="{9D8B030D-6E8A-4147-A177-3AD203B41FA5}">
                      <a16:colId xmlns:a16="http://schemas.microsoft.com/office/drawing/2014/main" val="3134904138"/>
                    </a:ext>
                  </a:extLst>
                </a:gridCol>
                <a:gridCol w="2425698">
                  <a:extLst>
                    <a:ext uri="{9D8B030D-6E8A-4147-A177-3AD203B41FA5}">
                      <a16:colId xmlns:a16="http://schemas.microsoft.com/office/drawing/2014/main" val="138867857"/>
                    </a:ext>
                  </a:extLst>
                </a:gridCol>
                <a:gridCol w="2225448">
                  <a:extLst>
                    <a:ext uri="{9D8B030D-6E8A-4147-A177-3AD203B41FA5}">
                      <a16:colId xmlns:a16="http://schemas.microsoft.com/office/drawing/2014/main" val="426465378"/>
                    </a:ext>
                  </a:extLst>
                </a:gridCol>
                <a:gridCol w="2225448">
                  <a:extLst>
                    <a:ext uri="{9D8B030D-6E8A-4147-A177-3AD203B41FA5}">
                      <a16:colId xmlns:a16="http://schemas.microsoft.com/office/drawing/2014/main" val="1954733455"/>
                    </a:ext>
                  </a:extLst>
                </a:gridCol>
              </a:tblGrid>
              <a:tr h="365760">
                <a:tc>
                  <a:txBody>
                    <a:bodyPr/>
                    <a:lstStyle/>
                    <a:p>
                      <a:pPr algn="ctr"/>
                      <a:r>
                        <a:rPr lang="vi-VN" sz="1400" dirty="0">
                          <a:latin typeface="Arial" panose="020B0604020202020204" pitchFamily="34" charset="0"/>
                        </a:rPr>
                        <a:t>Công việc </a:t>
                      </a:r>
                    </a:p>
                  </a:txBody>
                  <a:tcPr marL="53565" marR="53565" marT="26782" marB="26782" anchor="ctr"/>
                </a:tc>
                <a:tc>
                  <a:txBody>
                    <a:bodyPr/>
                    <a:lstStyle/>
                    <a:p>
                      <a:pPr algn="ctr"/>
                      <a:r>
                        <a:rPr lang="en-US" sz="1400" dirty="0" err="1">
                          <a:latin typeface="Arial" panose="020B0604020202020204" pitchFamily="34" charset="0"/>
                        </a:rPr>
                        <a:t>Nhiệm</a:t>
                      </a:r>
                      <a:r>
                        <a:rPr lang="en-US" sz="1400" dirty="0">
                          <a:latin typeface="Arial" panose="020B0604020202020204" pitchFamily="34" charset="0"/>
                        </a:rPr>
                        <a:t> </a:t>
                      </a:r>
                      <a:r>
                        <a:rPr lang="en-US" sz="1400" dirty="0" err="1">
                          <a:latin typeface="Arial" panose="020B0604020202020204" pitchFamily="34" charset="0"/>
                        </a:rPr>
                        <a:t>vụ</a:t>
                      </a:r>
                      <a:endParaRPr lang="vi-VN" sz="1400" dirty="0">
                        <a:latin typeface="Arial" panose="020B0604020202020204" pitchFamily="34" charset="0"/>
                      </a:endParaRPr>
                    </a:p>
                  </a:txBody>
                  <a:tcPr marL="53565" marR="53565" marT="26782" marB="26782" anchor="ctr"/>
                </a:tc>
                <a:tc>
                  <a:txBody>
                    <a:bodyPr/>
                    <a:lstStyle/>
                    <a:p>
                      <a:pPr algn="ctr">
                        <a:buNone/>
                      </a:pPr>
                      <a:r>
                        <a:rPr lang="en-US" sz="1400" b="1" dirty="0" err="1">
                          <a:latin typeface="Arial" panose="020B0604020202020204" pitchFamily="34" charset="0"/>
                          <a:cs typeface="Arial" panose="020B0604020202020204" pitchFamily="34" charset="0"/>
                        </a:rPr>
                        <a:t>Thời</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gian</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dự</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kiến</a:t>
                      </a:r>
                      <a:endParaRPr lang="en-US" sz="1400" dirty="0">
                        <a:latin typeface="Arial" panose="020B0604020202020204" pitchFamily="34" charset="0"/>
                        <a:cs typeface="Arial" panose="020B0604020202020204" pitchFamily="34" charset="0"/>
                      </a:endParaRPr>
                    </a:p>
                  </a:txBody>
                  <a:tcPr marL="67234" marR="67234" marT="33611" marB="33611" anchor="ctr"/>
                </a:tc>
                <a:tc>
                  <a:txBody>
                    <a:bodyPr/>
                    <a:lstStyle/>
                    <a:p>
                      <a:pPr algn="ctr">
                        <a:buNone/>
                      </a:pPr>
                      <a:r>
                        <a:rPr lang="en-US" sz="1400" b="1" dirty="0" err="1">
                          <a:latin typeface="Arial" panose="020B0604020202020204" pitchFamily="34" charset="0"/>
                          <a:cs typeface="Arial" panose="020B0604020202020204" pitchFamily="34" charset="0"/>
                        </a:rPr>
                        <a:t>Thời</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gian</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thực</a:t>
                      </a:r>
                      <a:r>
                        <a:rPr lang="en-US" sz="1400" b="1" dirty="0">
                          <a:latin typeface="Arial" panose="020B0604020202020204" pitchFamily="34" charset="0"/>
                          <a:cs typeface="Arial" panose="020B0604020202020204" pitchFamily="34" charset="0"/>
                        </a:rPr>
                        <a:t> </a:t>
                      </a:r>
                      <a:r>
                        <a:rPr lang="en-US" sz="1400" b="1" dirty="0" err="1">
                          <a:latin typeface="Arial" panose="020B0604020202020204" pitchFamily="34" charset="0"/>
                          <a:cs typeface="Arial" panose="020B0604020202020204" pitchFamily="34" charset="0"/>
                        </a:rPr>
                        <a:t>hiện</a:t>
                      </a:r>
                      <a:endParaRPr lang="en-US" sz="1400" dirty="0">
                        <a:latin typeface="Arial" panose="020B0604020202020204" pitchFamily="34" charset="0"/>
                        <a:cs typeface="Arial" panose="020B0604020202020204" pitchFamily="34" charset="0"/>
                      </a:endParaRPr>
                    </a:p>
                  </a:txBody>
                  <a:tcPr marL="67234" marR="67234" marT="33611" marB="33611" anchor="ctr"/>
                </a:tc>
                <a:extLst>
                  <a:ext uri="{0D108BD9-81ED-4DB2-BD59-A6C34878D82A}">
                    <a16:rowId xmlns:a16="http://schemas.microsoft.com/office/drawing/2014/main" val="3778080191"/>
                  </a:ext>
                </a:extLst>
              </a:tr>
              <a:tr h="365760">
                <a:tc>
                  <a:txBody>
                    <a:bodyPr/>
                    <a:lstStyle/>
                    <a:p>
                      <a:pPr algn="ctr"/>
                      <a:r>
                        <a:rPr lang="vi-VN" sz="1400" dirty="0">
                          <a:latin typeface="Arial" panose="020B0604020202020204" pitchFamily="34" charset="0"/>
                        </a:rPr>
                        <a:t>Hiển thị nhiệt độ</a:t>
                      </a:r>
                      <a:r>
                        <a:rPr lang="en-US" sz="1400" dirty="0">
                          <a:latin typeface="Arial" panose="020B0604020202020204" pitchFamily="34" charset="0"/>
                        </a:rPr>
                        <a:t> </a:t>
                      </a:r>
                      <a:endParaRPr lang="vi-VN" sz="1400" dirty="0">
                        <a:latin typeface="Arial" panose="020B0604020202020204" pitchFamily="34" charset="0"/>
                      </a:endParaRPr>
                    </a:p>
                  </a:txBody>
                  <a:tcPr marL="53565" marR="53565" marT="26782" marB="26782" anchor="ctr"/>
                </a:tc>
                <a:tc>
                  <a:txBody>
                    <a:bodyPr/>
                    <a:lstStyle/>
                    <a:p>
                      <a:pPr algn="ctr"/>
                      <a:r>
                        <a:rPr lang="en-US" sz="1400" dirty="0" err="1">
                          <a:latin typeface="Arial" panose="020B0604020202020204" pitchFamily="34" charset="0"/>
                          <a:cs typeface="Arial" panose="020B0604020202020204" pitchFamily="34" charset="0"/>
                        </a:rPr>
                        <a:t>Phân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tích</a:t>
                      </a:r>
                      <a:r>
                        <a:rPr lang="en-US" sz="1400" dirty="0">
                          <a:latin typeface="Arial" panose="020B0604020202020204" pitchFamily="34" charset="0"/>
                          <a:cs typeface="Arial" panose="020B0604020202020204" pitchFamily="34" charset="0"/>
                        </a:rPr>
                        <a:t> lại module</a:t>
                      </a:r>
                      <a:endParaRPr lang="vi-VN" sz="1400" dirty="0">
                        <a:latin typeface="Arial" panose="020B0604020202020204" pitchFamily="34" charset="0"/>
                        <a:cs typeface="Arial" panose="020B0604020202020204" pitchFamily="34" charset="0"/>
                      </a:endParaRPr>
                    </a:p>
                  </a:txBody>
                  <a:tcPr marL="53565" marR="53565" marT="26782" marB="26782" anchor="ctr"/>
                </a:tc>
                <a:tc>
                  <a:txBody>
                    <a:bodyPr/>
                    <a:lstStyle/>
                    <a:p>
                      <a:pPr algn="ctr">
                        <a:buNone/>
                      </a:pPr>
                      <a:r>
                        <a:rPr lang="en-US" sz="1400" dirty="0">
                          <a:latin typeface="Arial" panose="020B0604020202020204" pitchFamily="34" charset="0"/>
                          <a:cs typeface="Arial" panose="020B0604020202020204" pitchFamily="34" charset="0"/>
                        </a:rPr>
                        <a:t>12 </a:t>
                      </a:r>
                      <a:r>
                        <a:rPr lang="en-US" sz="1400" dirty="0" err="1">
                          <a:latin typeface="Arial" panose="020B0604020202020204" pitchFamily="34" charset="0"/>
                          <a:cs typeface="Arial" panose="020B0604020202020204" pitchFamily="34" charset="0"/>
                        </a:rPr>
                        <a:t>giờ</a:t>
                      </a:r>
                      <a:r>
                        <a:rPr lang="en-US" sz="1400" dirty="0">
                          <a:latin typeface="Arial" panose="020B0604020202020204" pitchFamily="34" charset="0"/>
                          <a:cs typeface="Arial" panose="020B0604020202020204" pitchFamily="34" charset="0"/>
                        </a:rPr>
                        <a:t> </a:t>
                      </a:r>
                    </a:p>
                  </a:txBody>
                  <a:tcPr marL="67234" marR="67234" marT="33611" marB="33611" anchor="ctr"/>
                </a:tc>
                <a:tc>
                  <a:txBody>
                    <a:bodyPr/>
                    <a:lstStyle/>
                    <a:p>
                      <a:pPr algn="ctr">
                        <a:buNone/>
                      </a:pPr>
                      <a:r>
                        <a:rPr lang="en-US" sz="1400" dirty="0">
                          <a:latin typeface="Arial" panose="020B0604020202020204" pitchFamily="34" charset="0"/>
                          <a:cs typeface="Arial" panose="020B0604020202020204" pitchFamily="34" charset="0"/>
                        </a:rPr>
                        <a:t>12/01/2026 – 13/01/2026</a:t>
                      </a:r>
                    </a:p>
                  </a:txBody>
                  <a:tcPr marL="67234" marR="67234" marT="33611" marB="33611" anchor="ctr"/>
                </a:tc>
                <a:extLst>
                  <a:ext uri="{0D108BD9-81ED-4DB2-BD59-A6C34878D82A}">
                    <a16:rowId xmlns:a16="http://schemas.microsoft.com/office/drawing/2014/main" val="3267435576"/>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vi-VN" sz="1400" dirty="0">
                          <a:latin typeface="Arial" panose="020B0604020202020204" pitchFamily="34" charset="0"/>
                        </a:rPr>
                        <a:t>Hiển thị LED</a:t>
                      </a:r>
                      <a:r>
                        <a:rPr lang="en-US" sz="1400" dirty="0">
                          <a:latin typeface="Arial" panose="020B0604020202020204" pitchFamily="34" charset="0"/>
                        </a:rPr>
                        <a:t> 7 </a:t>
                      </a:r>
                      <a:r>
                        <a:rPr lang="en-US" sz="1400" dirty="0" err="1">
                          <a:latin typeface="Arial" panose="020B0604020202020204" pitchFamily="34" charset="0"/>
                        </a:rPr>
                        <a:t>thanh</a:t>
                      </a:r>
                      <a:endParaRPr lang="vi-VN" sz="1400" dirty="0">
                        <a:latin typeface="Arial" panose="020B0604020202020204" pitchFamily="34" charset="0"/>
                      </a:endParaRPr>
                    </a:p>
                  </a:txBody>
                  <a:tcPr marL="53565" marR="53565" marT="26782" marB="26782"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kern="1200" dirty="0" err="1">
                          <a:solidFill>
                            <a:schemeClr val="dk1"/>
                          </a:solidFill>
                          <a:latin typeface="Arial" panose="020B0604020202020204" pitchFamily="34" charset="0"/>
                          <a:ea typeface="+mn-ea"/>
                          <a:cs typeface="Arial" panose="020B0604020202020204" pitchFamily="34" charset="0"/>
                        </a:rPr>
                        <a:t>Tách</a:t>
                      </a:r>
                      <a:r>
                        <a:rPr lang="en-US" sz="1400" kern="1200" dirty="0">
                          <a:solidFill>
                            <a:schemeClr val="dk1"/>
                          </a:solidFill>
                          <a:latin typeface="Arial" panose="020B0604020202020204" pitchFamily="34" charset="0"/>
                          <a:ea typeface="+mn-ea"/>
                          <a:cs typeface="Arial" panose="020B0604020202020204" pitchFamily="34" charset="0"/>
                        </a:rPr>
                        <a:t> </a:t>
                      </a:r>
                      <a:r>
                        <a:rPr lang="en-US" sz="1400" kern="1200" dirty="0" err="1">
                          <a:solidFill>
                            <a:schemeClr val="dk1"/>
                          </a:solidFill>
                          <a:latin typeface="Arial" panose="020B0604020202020204" pitchFamily="34" charset="0"/>
                          <a:ea typeface="+mn-ea"/>
                          <a:cs typeface="Arial" panose="020B0604020202020204" pitchFamily="34" charset="0"/>
                        </a:rPr>
                        <a:t>tín</a:t>
                      </a:r>
                      <a:r>
                        <a:rPr lang="en-US" sz="1400" kern="1200" dirty="0">
                          <a:solidFill>
                            <a:schemeClr val="dk1"/>
                          </a:solidFill>
                          <a:latin typeface="Arial" panose="020B0604020202020204" pitchFamily="34" charset="0"/>
                          <a:ea typeface="+mn-ea"/>
                          <a:cs typeface="Arial" panose="020B0604020202020204" pitchFamily="34" charset="0"/>
                        </a:rPr>
                        <a:t> </a:t>
                      </a:r>
                      <a:r>
                        <a:rPr lang="en-US" sz="1400" kern="1200" dirty="0" err="1">
                          <a:solidFill>
                            <a:schemeClr val="dk1"/>
                          </a:solidFill>
                          <a:latin typeface="Arial" panose="020B0604020202020204" pitchFamily="34" charset="0"/>
                          <a:ea typeface="+mn-ea"/>
                          <a:cs typeface="Arial" panose="020B0604020202020204" pitchFamily="34" charset="0"/>
                        </a:rPr>
                        <a:t>hiệu</a:t>
                      </a:r>
                      <a:r>
                        <a:rPr lang="en-US" sz="1400" kern="1200" dirty="0">
                          <a:solidFill>
                            <a:schemeClr val="dk1"/>
                          </a:solidFill>
                          <a:latin typeface="Arial" panose="020B0604020202020204" pitchFamily="34" charset="0"/>
                          <a:ea typeface="+mn-ea"/>
                          <a:cs typeface="Arial" panose="020B0604020202020204" pitchFamily="34" charset="0"/>
                        </a:rPr>
                        <a:t> để </a:t>
                      </a:r>
                      <a:r>
                        <a:rPr lang="en-US" sz="1400" kern="1200" dirty="0" err="1">
                          <a:solidFill>
                            <a:schemeClr val="dk1"/>
                          </a:solidFill>
                          <a:latin typeface="Arial" panose="020B0604020202020204" pitchFamily="34" charset="0"/>
                          <a:ea typeface="+mn-ea"/>
                          <a:cs typeface="Arial" panose="020B0604020202020204" pitchFamily="34" charset="0"/>
                        </a:rPr>
                        <a:t>hiển</a:t>
                      </a:r>
                      <a:r>
                        <a:rPr lang="en-US" sz="1400" kern="1200" dirty="0">
                          <a:solidFill>
                            <a:schemeClr val="dk1"/>
                          </a:solidFill>
                          <a:latin typeface="Arial" panose="020B0604020202020204" pitchFamily="34" charset="0"/>
                          <a:ea typeface="+mn-ea"/>
                          <a:cs typeface="Arial" panose="020B0604020202020204" pitchFamily="34" charset="0"/>
                        </a:rPr>
                        <a:t> </a:t>
                      </a:r>
                      <a:r>
                        <a:rPr lang="en-US" sz="1400" kern="1200" dirty="0" err="1">
                          <a:solidFill>
                            <a:schemeClr val="dk1"/>
                          </a:solidFill>
                          <a:latin typeface="Arial" panose="020B0604020202020204" pitchFamily="34" charset="0"/>
                          <a:ea typeface="+mn-ea"/>
                          <a:cs typeface="Arial" panose="020B0604020202020204" pitchFamily="34" charset="0"/>
                        </a:rPr>
                        <a:t>thị</a:t>
                      </a:r>
                      <a:endParaRPr lang="vi-VN" sz="1400" kern="1200" dirty="0">
                        <a:solidFill>
                          <a:schemeClr val="dk1"/>
                        </a:solidFill>
                        <a:latin typeface="Arial" panose="020B0604020202020204" pitchFamily="34" charset="0"/>
                        <a:ea typeface="+mn-ea"/>
                        <a:cs typeface="Arial" panose="020B0604020202020204" pitchFamily="34" charset="0"/>
                      </a:endParaRPr>
                    </a:p>
                  </a:txBody>
                  <a:tcPr marL="53565" marR="53565" marT="26782" marB="26782" anchor="ctr"/>
                </a:tc>
                <a:tc>
                  <a:txBody>
                    <a:bodyPr/>
                    <a:lstStyle/>
                    <a:p>
                      <a:pPr algn="ctr">
                        <a:buNone/>
                      </a:pPr>
                      <a:r>
                        <a:rPr lang="en-US" sz="1400" dirty="0">
                          <a:latin typeface="Arial" panose="020B0604020202020204" pitchFamily="34" charset="0"/>
                          <a:cs typeface="Arial" panose="020B0604020202020204" pitchFamily="34" charset="0"/>
                        </a:rPr>
                        <a:t>12 </a:t>
                      </a:r>
                      <a:r>
                        <a:rPr lang="en-US" sz="1400" dirty="0" err="1">
                          <a:latin typeface="Arial" panose="020B0604020202020204" pitchFamily="34" charset="0"/>
                          <a:cs typeface="Arial" panose="020B0604020202020204" pitchFamily="34" charset="0"/>
                        </a:rPr>
                        <a:t>giờ</a:t>
                      </a:r>
                      <a:endParaRPr lang="en-US" sz="1400" dirty="0">
                        <a:latin typeface="Arial" panose="020B0604020202020204" pitchFamily="34" charset="0"/>
                        <a:cs typeface="Arial" panose="020B0604020202020204" pitchFamily="34" charset="0"/>
                      </a:endParaRPr>
                    </a:p>
                  </a:txBody>
                  <a:tcPr marL="67234" marR="67234" marT="33611" marB="33611" anchor="ctr"/>
                </a:tc>
                <a:tc>
                  <a:txBody>
                    <a:bodyPr/>
                    <a:lstStyle/>
                    <a:p>
                      <a:pPr algn="ctr">
                        <a:buNone/>
                      </a:pPr>
                      <a:r>
                        <a:rPr lang="en-US" sz="1400" dirty="0">
                          <a:latin typeface="Arial" panose="020B0604020202020204" pitchFamily="34" charset="0"/>
                          <a:cs typeface="Arial" panose="020B0604020202020204" pitchFamily="34" charset="0"/>
                        </a:rPr>
                        <a:t>14/01/2026 – 15/01/2026</a:t>
                      </a:r>
                    </a:p>
                  </a:txBody>
                  <a:tcPr marL="67234" marR="67234" marT="33611" marB="33611" anchor="ctr"/>
                </a:tc>
                <a:extLst>
                  <a:ext uri="{0D108BD9-81ED-4DB2-BD59-A6C34878D82A}">
                    <a16:rowId xmlns:a16="http://schemas.microsoft.com/office/drawing/2014/main" val="1917684781"/>
                  </a:ext>
                </a:extLst>
              </a:tr>
              <a:tr h="365760">
                <a:tc>
                  <a:txBody>
                    <a:bodyPr/>
                    <a:lstStyle/>
                    <a:p>
                      <a:pPr algn="ctr"/>
                      <a:r>
                        <a:rPr lang="vi-VN" sz="1400" dirty="0">
                          <a:latin typeface="Arial" panose="020B0604020202020204" pitchFamily="34" charset="0"/>
                        </a:rPr>
                        <a:t>Hiển thị góc</a:t>
                      </a:r>
                    </a:p>
                  </a:txBody>
                  <a:tcPr marL="53565" marR="53565" marT="26782" marB="26782" anchor="ctr"/>
                </a:tc>
                <a:tc>
                  <a:txBody>
                    <a:bodyPr/>
                    <a:lstStyle/>
                    <a:p>
                      <a:pPr algn="ctr"/>
                      <a:r>
                        <a:rPr lang="en-US" sz="1400" dirty="0">
                          <a:latin typeface="Arial" panose="020B0604020202020204" pitchFamily="34" charset="0"/>
                          <a:cs typeface="Arial" panose="020B0604020202020204" pitchFamily="34" charset="0"/>
                        </a:rPr>
                        <a:t>Hiệu </a:t>
                      </a:r>
                      <a:r>
                        <a:rPr lang="en-US" sz="1400" dirty="0" err="1">
                          <a:latin typeface="Arial" panose="020B0604020202020204" pitchFamily="34" charset="0"/>
                          <a:cs typeface="Arial" panose="020B0604020202020204" pitchFamily="34" charset="0"/>
                        </a:rPr>
                        <a:t>chỉnh</a:t>
                      </a:r>
                      <a:r>
                        <a:rPr lang="en-US" sz="1400" dirty="0">
                          <a:latin typeface="Arial" panose="020B0604020202020204" pitchFamily="34" charset="0"/>
                          <a:cs typeface="Arial" panose="020B0604020202020204" pitchFamily="34" charset="0"/>
                        </a:rPr>
                        <a:t> lại </a:t>
                      </a:r>
                      <a:r>
                        <a:rPr lang="en-US" sz="1400" dirty="0" err="1">
                          <a:latin typeface="Arial" panose="020B0604020202020204" pitchFamily="34" charset="0"/>
                          <a:cs typeface="Arial" panose="020B0604020202020204" pitchFamily="34" charset="0"/>
                        </a:rPr>
                        <a:t>các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bảng</a:t>
                      </a:r>
                      <a:r>
                        <a:rPr lang="en-US" sz="1400" dirty="0">
                          <a:latin typeface="Arial" panose="020B0604020202020204" pitchFamily="34" charset="0"/>
                          <a:cs typeface="Arial" panose="020B0604020202020204" pitchFamily="34" charset="0"/>
                        </a:rPr>
                        <a:t> LUT</a:t>
                      </a:r>
                      <a:endParaRPr lang="vi-VN" sz="1400" dirty="0">
                        <a:latin typeface="Arial" panose="020B0604020202020204" pitchFamily="34" charset="0"/>
                        <a:cs typeface="Arial" panose="020B0604020202020204" pitchFamily="34" charset="0"/>
                      </a:endParaRPr>
                    </a:p>
                  </a:txBody>
                  <a:tcPr marL="53565" marR="53565" marT="26782" marB="26782" anchor="ctr"/>
                </a:tc>
                <a:tc>
                  <a:txBody>
                    <a:bodyPr/>
                    <a:lstStyle/>
                    <a:p>
                      <a:pPr algn="ctr">
                        <a:buNone/>
                      </a:pPr>
                      <a:r>
                        <a:rPr lang="en-US" sz="1400" dirty="0">
                          <a:latin typeface="Arial" panose="020B0604020202020204" pitchFamily="34" charset="0"/>
                          <a:cs typeface="Arial" panose="020B0604020202020204" pitchFamily="34" charset="0"/>
                        </a:rPr>
                        <a:t>12 </a:t>
                      </a:r>
                      <a:r>
                        <a:rPr lang="en-US" sz="1400" dirty="0" err="1">
                          <a:latin typeface="Arial" panose="020B0604020202020204" pitchFamily="34" charset="0"/>
                          <a:cs typeface="Arial" panose="020B0604020202020204" pitchFamily="34" charset="0"/>
                        </a:rPr>
                        <a:t>giờ</a:t>
                      </a:r>
                      <a:endParaRPr lang="en-US" sz="1400" dirty="0">
                        <a:latin typeface="Arial" panose="020B0604020202020204" pitchFamily="34" charset="0"/>
                        <a:cs typeface="Arial" panose="020B0604020202020204" pitchFamily="34" charset="0"/>
                      </a:endParaRPr>
                    </a:p>
                  </a:txBody>
                  <a:tcPr marL="67234" marR="67234" marT="33611" marB="33611" anchor="ctr"/>
                </a:tc>
                <a:tc>
                  <a:txBody>
                    <a:bodyPr/>
                    <a:lstStyle/>
                    <a:p>
                      <a:pPr algn="ctr">
                        <a:buNone/>
                      </a:pPr>
                      <a:r>
                        <a:rPr lang="en-US" sz="1400" dirty="0">
                          <a:latin typeface="Arial" panose="020B0604020202020204" pitchFamily="34" charset="0"/>
                          <a:cs typeface="Arial" panose="020B0604020202020204" pitchFamily="34" charset="0"/>
                        </a:rPr>
                        <a:t>16/01/2026 – 20/01/2026</a:t>
                      </a:r>
                    </a:p>
                  </a:txBody>
                  <a:tcPr marL="67234" marR="67234" marT="33611" marB="33611" anchor="ctr"/>
                </a:tc>
                <a:extLst>
                  <a:ext uri="{0D108BD9-81ED-4DB2-BD59-A6C34878D82A}">
                    <a16:rowId xmlns:a16="http://schemas.microsoft.com/office/drawing/2014/main" val="3910699113"/>
                  </a:ext>
                </a:extLst>
              </a:tr>
              <a:tr h="36576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vi-VN" sz="1400" dirty="0">
                          <a:latin typeface="Arial" panose="020B0604020202020204" pitchFamily="34" charset="0"/>
                        </a:rPr>
                        <a:t>Ghép </a:t>
                      </a:r>
                      <a:r>
                        <a:rPr lang="en-US" sz="1400" dirty="0">
                          <a:latin typeface="Arial" panose="020B0604020202020204" pitchFamily="34" charset="0"/>
                        </a:rPr>
                        <a:t>code </a:t>
                      </a:r>
                      <a:endParaRPr lang="vi-VN" sz="1400" dirty="0">
                        <a:latin typeface="Arial" panose="020B0604020202020204" pitchFamily="34" charset="0"/>
                      </a:endParaRPr>
                    </a:p>
                  </a:txBody>
                  <a:tcPr marL="53565" marR="53565" marT="26782" marB="26782"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vi-VN" sz="1400" kern="1200" dirty="0">
                          <a:solidFill>
                            <a:schemeClr val="dk1"/>
                          </a:solidFill>
                          <a:latin typeface="Arial" panose="020B0604020202020204" pitchFamily="34" charset="0"/>
                          <a:ea typeface="+mn-ea"/>
                          <a:cs typeface="+mn-cs"/>
                        </a:rPr>
                        <a:t>Ghép phần </a:t>
                      </a:r>
                      <a:r>
                        <a:rPr lang="en-US" sz="1400" kern="1200" dirty="0" err="1">
                          <a:solidFill>
                            <a:schemeClr val="dk1"/>
                          </a:solidFill>
                          <a:latin typeface="Arial" panose="020B0604020202020204" pitchFamily="34" charset="0"/>
                          <a:ea typeface="+mn-ea"/>
                          <a:cs typeface="Arial" panose="020B0604020202020204" pitchFamily="34" charset="0"/>
                        </a:rPr>
                        <a:t>Nhiệt</a:t>
                      </a:r>
                      <a:r>
                        <a:rPr lang="en-US" sz="1400" kern="1200" dirty="0">
                          <a:solidFill>
                            <a:schemeClr val="dk1"/>
                          </a:solidFill>
                          <a:latin typeface="Arial" panose="020B0604020202020204" pitchFamily="34" charset="0"/>
                          <a:ea typeface="+mn-ea"/>
                          <a:cs typeface="Arial" panose="020B0604020202020204" pitchFamily="34" charset="0"/>
                        </a:rPr>
                        <a:t> độ + </a:t>
                      </a:r>
                      <a:r>
                        <a:rPr lang="en-US" sz="1400" kern="1200" dirty="0" err="1">
                          <a:solidFill>
                            <a:schemeClr val="dk1"/>
                          </a:solidFill>
                          <a:latin typeface="Arial" panose="020B0604020202020204" pitchFamily="34" charset="0"/>
                          <a:ea typeface="+mn-ea"/>
                          <a:cs typeface="Arial" panose="020B0604020202020204" pitchFamily="34" charset="0"/>
                        </a:rPr>
                        <a:t>góc</a:t>
                      </a:r>
                      <a:endParaRPr lang="vi-VN" sz="1400" kern="1200" dirty="0">
                        <a:solidFill>
                          <a:schemeClr val="dk1"/>
                        </a:solidFill>
                        <a:latin typeface="Arial" panose="020B0604020202020204" pitchFamily="34" charset="0"/>
                        <a:ea typeface="+mn-ea"/>
                        <a:cs typeface="Arial" panose="020B0604020202020204" pitchFamily="34" charset="0"/>
                      </a:endParaRPr>
                    </a:p>
                  </a:txBody>
                  <a:tcPr marL="53565" marR="53565" marT="26782" marB="26782" anchor="ctr"/>
                </a:tc>
                <a:tc>
                  <a:txBody>
                    <a:bodyPr/>
                    <a:lstStyle/>
                    <a:p>
                      <a:pPr algn="ctr">
                        <a:buNone/>
                      </a:pPr>
                      <a:r>
                        <a:rPr lang="en-US" sz="1400" dirty="0">
                          <a:latin typeface="Arial" panose="020B0604020202020204" pitchFamily="34" charset="0"/>
                          <a:cs typeface="Arial" panose="020B0604020202020204" pitchFamily="34" charset="0"/>
                        </a:rPr>
                        <a:t>40 </a:t>
                      </a:r>
                      <a:r>
                        <a:rPr lang="en-US" sz="1400" dirty="0" err="1">
                          <a:latin typeface="Arial" panose="020B0604020202020204" pitchFamily="34" charset="0"/>
                          <a:cs typeface="Arial" panose="020B0604020202020204" pitchFamily="34" charset="0"/>
                        </a:rPr>
                        <a:t>giờ</a:t>
                      </a:r>
                      <a:endParaRPr lang="en-US" sz="1400" dirty="0">
                        <a:latin typeface="Arial" panose="020B0604020202020204" pitchFamily="34" charset="0"/>
                        <a:cs typeface="Arial" panose="020B0604020202020204" pitchFamily="34" charset="0"/>
                      </a:endParaRPr>
                    </a:p>
                  </a:txBody>
                  <a:tcPr marL="67234" marR="67234" marT="33611" marB="33611" anchor="ctr"/>
                </a:tc>
                <a:tc>
                  <a:txBody>
                    <a:bodyPr/>
                    <a:lstStyle/>
                    <a:p>
                      <a:pPr algn="ctr">
                        <a:buNone/>
                      </a:pPr>
                      <a:r>
                        <a:rPr lang="en-US" sz="1400" dirty="0">
                          <a:latin typeface="Arial" panose="020B0604020202020204" pitchFamily="34" charset="0"/>
                          <a:cs typeface="Arial" panose="020B0604020202020204" pitchFamily="34" charset="0"/>
                        </a:rPr>
                        <a:t>21/01/2026 – 27/01/2026</a:t>
                      </a:r>
                    </a:p>
                  </a:txBody>
                  <a:tcPr marL="67234" marR="67234" marT="33611" marB="33611" anchor="ctr"/>
                </a:tc>
                <a:extLst>
                  <a:ext uri="{0D108BD9-81ED-4DB2-BD59-A6C34878D82A}">
                    <a16:rowId xmlns:a16="http://schemas.microsoft.com/office/drawing/2014/main" val="1116194465"/>
                  </a:ext>
                </a:extLst>
              </a:tr>
              <a:tr h="365760">
                <a:tc>
                  <a:txBody>
                    <a:bodyPr/>
                    <a:lstStyle/>
                    <a:p>
                      <a:pPr algn="ctr"/>
                      <a:r>
                        <a:rPr lang="vi-VN" sz="1400" dirty="0">
                          <a:latin typeface="Arial" panose="020B0604020202020204" pitchFamily="34" charset="0"/>
                        </a:rPr>
                        <a:t>Debug chương trình tổng</a:t>
                      </a:r>
                    </a:p>
                  </a:txBody>
                  <a:tcPr marL="53565" marR="53565" marT="26782" marB="26782" anchor="ctr"/>
                </a:tc>
                <a:tc>
                  <a:txBody>
                    <a:bodyPr/>
                    <a:lstStyle/>
                    <a:p>
                      <a:pPr algn="ctr"/>
                      <a:r>
                        <a:rPr lang="vi-VN" sz="1400" dirty="0">
                          <a:latin typeface="Arial" panose="020B0604020202020204" pitchFamily="34" charset="0"/>
                        </a:rPr>
                        <a:t>Debug thuật toán, xử lý đồng bộ</a:t>
                      </a:r>
                    </a:p>
                  </a:txBody>
                  <a:tcPr marL="53565" marR="53565" marT="26782" marB="26782" anchor="ctr"/>
                </a:tc>
                <a:tc>
                  <a:txBody>
                    <a:bodyPr/>
                    <a:lstStyle/>
                    <a:p>
                      <a:pPr algn="ctr">
                        <a:buNone/>
                      </a:pPr>
                      <a:r>
                        <a:rPr lang="en-US" sz="1400" dirty="0">
                          <a:latin typeface="Arial" panose="020B0604020202020204" pitchFamily="34" charset="0"/>
                          <a:cs typeface="Arial" panose="020B0604020202020204" pitchFamily="34" charset="0"/>
                        </a:rPr>
                        <a:t>8 </a:t>
                      </a:r>
                      <a:r>
                        <a:rPr lang="en-US" sz="1400" dirty="0" err="1">
                          <a:latin typeface="Arial" panose="020B0604020202020204" pitchFamily="34" charset="0"/>
                          <a:cs typeface="Arial" panose="020B0604020202020204" pitchFamily="34" charset="0"/>
                        </a:rPr>
                        <a:t>giờ</a:t>
                      </a:r>
                      <a:endParaRPr lang="en-US" sz="1400" dirty="0">
                        <a:latin typeface="Arial" panose="020B0604020202020204" pitchFamily="34" charset="0"/>
                        <a:cs typeface="Arial" panose="020B0604020202020204" pitchFamily="34" charset="0"/>
                      </a:endParaRPr>
                    </a:p>
                  </a:txBody>
                  <a:tcPr marL="67234" marR="67234" marT="33611" marB="33611" anchor="ctr"/>
                </a:tc>
                <a:tc>
                  <a:txBody>
                    <a:bodyPr/>
                    <a:lstStyle/>
                    <a:p>
                      <a:pPr algn="ctr">
                        <a:buNone/>
                      </a:pPr>
                      <a:r>
                        <a:rPr lang="en-US" sz="1400" dirty="0">
                          <a:latin typeface="Arial" panose="020B0604020202020204" pitchFamily="34" charset="0"/>
                          <a:cs typeface="Arial" panose="020B0604020202020204" pitchFamily="34" charset="0"/>
                        </a:rPr>
                        <a:t>28/01/2026 – 28/01/2026</a:t>
                      </a:r>
                    </a:p>
                  </a:txBody>
                  <a:tcPr marL="67234" marR="67234" marT="33611" marB="33611" anchor="ctr"/>
                </a:tc>
                <a:extLst>
                  <a:ext uri="{0D108BD9-81ED-4DB2-BD59-A6C34878D82A}">
                    <a16:rowId xmlns:a16="http://schemas.microsoft.com/office/drawing/2014/main" val="3728047376"/>
                  </a:ext>
                </a:extLst>
              </a:tr>
              <a:tr h="365760">
                <a:tc>
                  <a:txBody>
                    <a:bodyPr/>
                    <a:lstStyle/>
                    <a:p>
                      <a:pPr algn="ctr"/>
                      <a:r>
                        <a:rPr lang="vi-VN" sz="1400" dirty="0">
                          <a:latin typeface="Arial" panose="020B0604020202020204" pitchFamily="34" charset="0"/>
                        </a:rPr>
                        <a:t>Module RGB</a:t>
                      </a:r>
                    </a:p>
                  </a:txBody>
                  <a:tcPr marL="53565" marR="53565" marT="26782" marB="26782" anchor="ctr"/>
                </a:tc>
                <a:tc>
                  <a:txBody>
                    <a:bodyPr/>
                    <a:lstStyle/>
                    <a:p>
                      <a:pPr algn="ctr"/>
                      <a:r>
                        <a:rPr lang="vi-VN" sz="1400" dirty="0">
                          <a:latin typeface="Arial" panose="020B0604020202020204" pitchFamily="34" charset="0"/>
                        </a:rPr>
                        <a:t>Code + mô phỏng 50%</a:t>
                      </a:r>
                    </a:p>
                  </a:txBody>
                  <a:tcPr marL="53565" marR="53565" marT="26782" marB="26782" anchor="ctr"/>
                </a:tc>
                <a:tc>
                  <a:txBody>
                    <a:bodyPr/>
                    <a:lstStyle/>
                    <a:p>
                      <a:pPr algn="ctr">
                        <a:buNone/>
                      </a:pPr>
                      <a:r>
                        <a:rPr lang="en-US" sz="1400" dirty="0">
                          <a:latin typeface="Arial" panose="020B0604020202020204" pitchFamily="34" charset="0"/>
                          <a:cs typeface="Arial" panose="020B0604020202020204" pitchFamily="34" charset="0"/>
                        </a:rPr>
                        <a:t>20 </a:t>
                      </a:r>
                      <a:r>
                        <a:rPr lang="en-US" sz="1400" dirty="0" err="1">
                          <a:latin typeface="Arial" panose="020B0604020202020204" pitchFamily="34" charset="0"/>
                          <a:cs typeface="Arial" panose="020B0604020202020204" pitchFamily="34" charset="0"/>
                        </a:rPr>
                        <a:t>giờ</a:t>
                      </a:r>
                      <a:endParaRPr lang="en-US" sz="1400" dirty="0">
                        <a:latin typeface="Arial" panose="020B0604020202020204" pitchFamily="34" charset="0"/>
                        <a:cs typeface="Arial" panose="020B0604020202020204" pitchFamily="34" charset="0"/>
                      </a:endParaRPr>
                    </a:p>
                  </a:txBody>
                  <a:tcPr marL="67234" marR="67234" marT="33611" marB="33611" anchor="ctr"/>
                </a:tc>
                <a:tc>
                  <a:txBody>
                    <a:bodyPr/>
                    <a:lstStyle/>
                    <a:p>
                      <a:pPr algn="ctr">
                        <a:buNone/>
                      </a:pPr>
                      <a:r>
                        <a:rPr lang="en-US" sz="1400" dirty="0">
                          <a:latin typeface="Arial" panose="020B0604020202020204" pitchFamily="34" charset="0"/>
                          <a:cs typeface="Arial" panose="020B0604020202020204" pitchFamily="34" charset="0"/>
                        </a:rPr>
                        <a:t>29/01/2026 – 02/02/2026 </a:t>
                      </a:r>
                    </a:p>
                  </a:txBody>
                  <a:tcPr marL="67234" marR="67234" marT="33611" marB="33611" anchor="ctr"/>
                </a:tc>
                <a:extLst>
                  <a:ext uri="{0D108BD9-81ED-4DB2-BD59-A6C34878D82A}">
                    <a16:rowId xmlns:a16="http://schemas.microsoft.com/office/drawing/2014/main" val="1142652950"/>
                  </a:ext>
                </a:extLst>
              </a:tr>
            </a:tbl>
          </a:graphicData>
        </a:graphic>
      </p:graphicFrame>
      <p:sp>
        <p:nvSpPr>
          <p:cNvPr id="9" name="TextBox 8">
            <a:extLst>
              <a:ext uri="{FF2B5EF4-FFF2-40B4-BE49-F238E27FC236}">
                <a16:creationId xmlns:a16="http://schemas.microsoft.com/office/drawing/2014/main" id="{F2D562B6-ACAF-9C53-BF0F-AB9978FB39B9}"/>
              </a:ext>
            </a:extLst>
          </p:cNvPr>
          <p:cNvSpPr txBox="1"/>
          <p:nvPr/>
        </p:nvSpPr>
        <p:spPr>
          <a:xfrm>
            <a:off x="274234" y="870399"/>
            <a:ext cx="1955805" cy="923330"/>
          </a:xfrm>
          <a:prstGeom prst="rect">
            <a:avLst/>
          </a:prstGeom>
          <a:noFill/>
        </p:spPr>
        <p:txBody>
          <a:bodyPr wrap="square" rtlCol="0">
            <a:spAutoFit/>
          </a:bodyPr>
          <a:lstStyle/>
          <a:p>
            <a:r>
              <a:rPr lang="en-US" b="1" dirty="0">
                <a:latin typeface="Arial" panose="020B0604020202020204" pitchFamily="34" charset="0"/>
              </a:rPr>
              <a:t>Danh </a:t>
            </a:r>
            <a:r>
              <a:rPr lang="en-US" b="1" dirty="0" err="1">
                <a:latin typeface="Arial" panose="020B0604020202020204" pitchFamily="34" charset="0"/>
              </a:rPr>
              <a:t>sách</a:t>
            </a:r>
            <a:r>
              <a:rPr lang="en-US" b="1" dirty="0">
                <a:latin typeface="Arial" panose="020B0604020202020204" pitchFamily="34" charset="0"/>
              </a:rPr>
              <a:t> </a:t>
            </a:r>
            <a:r>
              <a:rPr lang="en-US" b="1" dirty="0" err="1">
                <a:latin typeface="Arial" panose="020B0604020202020204" pitchFamily="34" charset="0"/>
              </a:rPr>
              <a:t>công</a:t>
            </a:r>
            <a:r>
              <a:rPr lang="en-US" b="1" dirty="0">
                <a:latin typeface="Arial" panose="020B0604020202020204" pitchFamily="34" charset="0"/>
              </a:rPr>
              <a:t> </a:t>
            </a:r>
            <a:r>
              <a:rPr lang="en-US" b="1" dirty="0" err="1">
                <a:latin typeface="Arial" panose="020B0604020202020204" pitchFamily="34" charset="0"/>
              </a:rPr>
              <a:t>việc</a:t>
            </a:r>
            <a:r>
              <a:rPr lang="en-US" b="1" dirty="0">
                <a:latin typeface="Arial" panose="020B0604020202020204" pitchFamily="34" charset="0"/>
              </a:rPr>
              <a:t> </a:t>
            </a:r>
            <a:r>
              <a:rPr lang="en-US" b="1" dirty="0" err="1">
                <a:latin typeface="Arial" panose="020B0604020202020204" pitchFamily="34" charset="0"/>
              </a:rPr>
              <a:t>và</a:t>
            </a:r>
            <a:r>
              <a:rPr lang="en-US" b="1" dirty="0">
                <a:latin typeface="Arial" panose="020B0604020202020204" pitchFamily="34" charset="0"/>
              </a:rPr>
              <a:t> </a:t>
            </a:r>
            <a:r>
              <a:rPr lang="en-US" b="1" dirty="0" err="1">
                <a:latin typeface="Arial" panose="020B0604020202020204" pitchFamily="34" charset="0"/>
              </a:rPr>
              <a:t>lịch</a:t>
            </a:r>
            <a:r>
              <a:rPr lang="en-US" b="1" dirty="0">
                <a:latin typeface="Arial" panose="020B0604020202020204" pitchFamily="34" charset="0"/>
              </a:rPr>
              <a:t> </a:t>
            </a:r>
            <a:r>
              <a:rPr lang="en-US" b="1" dirty="0" err="1">
                <a:latin typeface="Arial" panose="020B0604020202020204" pitchFamily="34" charset="0"/>
              </a:rPr>
              <a:t>của</a:t>
            </a:r>
            <a:r>
              <a:rPr lang="en-US" b="1" dirty="0">
                <a:latin typeface="Arial" panose="020B0604020202020204" pitchFamily="34" charset="0"/>
              </a:rPr>
              <a:t> </a:t>
            </a:r>
            <a:r>
              <a:rPr lang="en-US" b="1" dirty="0" err="1">
                <a:latin typeface="Arial" panose="020B0604020202020204" pitchFamily="34" charset="0"/>
              </a:rPr>
              <a:t>đợt</a:t>
            </a:r>
            <a:r>
              <a:rPr lang="en-US" b="1" dirty="0">
                <a:latin typeface="Arial" panose="020B0604020202020204" pitchFamily="34" charset="0"/>
              </a:rPr>
              <a:t> </a:t>
            </a:r>
            <a:r>
              <a:rPr lang="en-US" b="1" dirty="0" err="1">
                <a:latin typeface="Arial" panose="020B0604020202020204" pitchFamily="34" charset="0"/>
              </a:rPr>
              <a:t>tiếp</a:t>
            </a:r>
            <a:r>
              <a:rPr lang="en-US" b="1" dirty="0">
                <a:latin typeface="Arial" panose="020B0604020202020204" pitchFamily="34" charset="0"/>
              </a:rPr>
              <a:t> </a:t>
            </a:r>
            <a:r>
              <a:rPr lang="en-US" b="1" dirty="0" err="1">
                <a:latin typeface="Arial" panose="020B0604020202020204" pitchFamily="34" charset="0"/>
              </a:rPr>
              <a:t>theo</a:t>
            </a:r>
            <a:endParaRPr lang="en-US" b="1" dirty="0">
              <a:latin typeface="Arial" panose="020B0604020202020204" pitchFamily="34" charset="0"/>
            </a:endParaRPr>
          </a:p>
        </p:txBody>
      </p:sp>
      <p:sp>
        <p:nvSpPr>
          <p:cNvPr id="3" name="Speech Bubble: Rectangle 2">
            <a:extLst>
              <a:ext uri="{FF2B5EF4-FFF2-40B4-BE49-F238E27FC236}">
                <a16:creationId xmlns:a16="http://schemas.microsoft.com/office/drawing/2014/main" id="{74DF0E81-2286-9862-78EB-4C7F301C580C}"/>
              </a:ext>
            </a:extLst>
          </p:cNvPr>
          <p:cNvSpPr/>
          <p:nvPr/>
        </p:nvSpPr>
        <p:spPr>
          <a:xfrm>
            <a:off x="12504513" y="632879"/>
            <a:ext cx="4035552" cy="1724953"/>
          </a:xfrm>
          <a:prstGeom prst="wedgeRectCallout">
            <a:avLst>
              <a:gd name="adj1" fmla="val -78092"/>
              <a:gd name="adj2" fmla="val -49848"/>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kumimoji="1" lang="en-US" altLang="ja-JP" dirty="0" err="1">
                <a:latin typeface="Arial" panose="020B0604020202020204" pitchFamily="34" charset="0"/>
              </a:rPr>
              <a:t>Trình</a:t>
            </a:r>
            <a:r>
              <a:rPr kumimoji="1" lang="en-US" altLang="ja-JP" dirty="0">
                <a:latin typeface="Arial" panose="020B0604020202020204" pitchFamily="34" charset="0"/>
              </a:rPr>
              <a:t> </a:t>
            </a:r>
            <a:r>
              <a:rPr kumimoji="1" lang="en-US" altLang="ja-JP" dirty="0" err="1">
                <a:latin typeface="Arial" panose="020B0604020202020204" pitchFamily="34" charset="0"/>
              </a:rPr>
              <a:t>bày</a:t>
            </a:r>
            <a:r>
              <a:rPr kumimoji="1" lang="en-US" altLang="ja-JP" dirty="0">
                <a:latin typeface="Arial" panose="020B0604020202020204" pitchFamily="34" charset="0"/>
              </a:rPr>
              <a:t> lại slide </a:t>
            </a:r>
            <a:r>
              <a:rPr kumimoji="1" lang="en-US" altLang="ja-JP" dirty="0" err="1">
                <a:latin typeface="Arial" panose="020B0604020202020204" pitchFamily="34" charset="0"/>
              </a:rPr>
              <a:t>dễ</a:t>
            </a:r>
            <a:r>
              <a:rPr kumimoji="1" lang="en-US" altLang="ja-JP" dirty="0">
                <a:latin typeface="Arial" panose="020B0604020202020204" pitchFamily="34" charset="0"/>
              </a:rPr>
              <a:t> </a:t>
            </a:r>
            <a:r>
              <a:rPr kumimoji="1" lang="en-US" altLang="ja-JP" dirty="0" err="1">
                <a:latin typeface="Arial" panose="020B0604020202020204" pitchFamily="34" charset="0"/>
              </a:rPr>
              <a:t>hiểu</a:t>
            </a:r>
            <a:r>
              <a:rPr kumimoji="1" lang="en-US" altLang="ja-JP" dirty="0">
                <a:latin typeface="Arial" panose="020B0604020202020204" pitchFamily="34" charset="0"/>
              </a:rPr>
              <a:t> </a:t>
            </a:r>
            <a:r>
              <a:rPr kumimoji="1" lang="en-US" altLang="ja-JP" dirty="0" err="1">
                <a:latin typeface="Arial" panose="020B0604020202020204" pitchFamily="34" charset="0"/>
              </a:rPr>
              <a:t>hơn</a:t>
            </a:r>
            <a:endParaRPr kumimoji="1" lang="ja-JP" altLang="en-US" dirty="0">
              <a:latin typeface="Arial" panose="020B0604020202020204" pitchFamily="34" charset="0"/>
            </a:endParaRPr>
          </a:p>
        </p:txBody>
      </p:sp>
      <p:sp>
        <p:nvSpPr>
          <p:cNvPr id="4" name="Date Placeholder 3">
            <a:extLst>
              <a:ext uri="{FF2B5EF4-FFF2-40B4-BE49-F238E27FC236}">
                <a16:creationId xmlns:a16="http://schemas.microsoft.com/office/drawing/2014/main" id="{D1AAD0E5-3D7B-786B-CE19-5B5D47B9F5B2}"/>
              </a:ext>
            </a:extLst>
          </p:cNvPr>
          <p:cNvSpPr>
            <a:spLocks noGrp="1"/>
          </p:cNvSpPr>
          <p:nvPr>
            <p:ph type="dt" sz="half" idx="10"/>
          </p:nvPr>
        </p:nvSpPr>
        <p:spPr/>
        <p:txBody>
          <a:bodyPr/>
          <a:lstStyle/>
          <a:p>
            <a:fld id="{89314515-C0EC-47C3-A0CA-629829B00B0C}" type="datetime9">
              <a:rPr lang="en-US" smtClean="0"/>
              <a:t>1/30/2026 1:31:25 PM</a:t>
            </a:fld>
            <a:endParaRPr lang="en-US"/>
          </a:p>
        </p:txBody>
      </p:sp>
      <p:sp>
        <p:nvSpPr>
          <p:cNvPr id="5" name="Footer Placeholder 4">
            <a:extLst>
              <a:ext uri="{FF2B5EF4-FFF2-40B4-BE49-F238E27FC236}">
                <a16:creationId xmlns:a16="http://schemas.microsoft.com/office/drawing/2014/main" id="{D94E3E75-B782-24A2-24F5-1EE26CCBF063}"/>
              </a:ext>
            </a:extLst>
          </p:cNvPr>
          <p:cNvSpPr>
            <a:spLocks noGrp="1"/>
          </p:cNvSpPr>
          <p:nvPr>
            <p:ph type="ftr" sz="quarter" idx="11"/>
          </p:nvPr>
        </p:nvSpPr>
        <p:spPr/>
        <p:txBody>
          <a:bodyPr/>
          <a:lstStyle/>
          <a:p>
            <a:r>
              <a:rPr lang="en-US"/>
              <a:t>Nguyễn Thành Đạt</a:t>
            </a:r>
            <a:endParaRPr lang="en-US" dirty="0"/>
          </a:p>
        </p:txBody>
      </p:sp>
      <p:sp>
        <p:nvSpPr>
          <p:cNvPr id="6" name="Slide Number Placeholder 5">
            <a:extLst>
              <a:ext uri="{FF2B5EF4-FFF2-40B4-BE49-F238E27FC236}">
                <a16:creationId xmlns:a16="http://schemas.microsoft.com/office/drawing/2014/main" id="{0E15AF1B-8CB9-1133-CF79-0BF4D0501067}"/>
              </a:ext>
            </a:extLst>
          </p:cNvPr>
          <p:cNvSpPr>
            <a:spLocks noGrp="1"/>
          </p:cNvSpPr>
          <p:nvPr>
            <p:ph type="sldNum" sz="quarter" idx="12"/>
          </p:nvPr>
        </p:nvSpPr>
        <p:spPr/>
        <p:txBody>
          <a:bodyPr/>
          <a:lstStyle/>
          <a:p>
            <a:fld id="{81097CE2-82D9-4ED5-9F0C-F9C654B904AA}" type="slidenum">
              <a:rPr lang="en-US" smtClean="0"/>
              <a:t>23</a:t>
            </a:fld>
            <a:endParaRPr lang="en-US" dirty="0"/>
          </a:p>
        </p:txBody>
      </p:sp>
      <p:sp>
        <p:nvSpPr>
          <p:cNvPr id="8" name="Rectangle 7">
            <a:extLst>
              <a:ext uri="{FF2B5EF4-FFF2-40B4-BE49-F238E27FC236}">
                <a16:creationId xmlns:a16="http://schemas.microsoft.com/office/drawing/2014/main" id="{45EF28CB-C357-3F36-BFFB-4992FFFBFCF7}"/>
              </a:ext>
            </a:extLst>
          </p:cNvPr>
          <p:cNvSpPr/>
          <p:nvPr/>
        </p:nvSpPr>
        <p:spPr>
          <a:xfrm>
            <a:off x="170859" y="3201242"/>
            <a:ext cx="2162556" cy="1752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Đây</a:t>
            </a:r>
            <a:r>
              <a:rPr lang="en-US" dirty="0"/>
              <a:t> </a:t>
            </a:r>
            <a:r>
              <a:rPr lang="en-US" dirty="0" err="1"/>
              <a:t>là</a:t>
            </a:r>
            <a:r>
              <a:rPr lang="en-US" dirty="0"/>
              <a:t> </a:t>
            </a:r>
            <a:r>
              <a:rPr lang="en-US" dirty="0" err="1"/>
              <a:t>bảng</a:t>
            </a:r>
            <a:r>
              <a:rPr lang="en-US" dirty="0"/>
              <a:t> </a:t>
            </a:r>
            <a:r>
              <a:rPr lang="en-US" dirty="0" err="1"/>
              <a:t>thống</a:t>
            </a:r>
            <a:r>
              <a:rPr lang="en-US" dirty="0"/>
              <a:t> </a:t>
            </a:r>
            <a:r>
              <a:rPr lang="en-US" dirty="0" err="1"/>
              <a:t>kê</a:t>
            </a:r>
            <a:r>
              <a:rPr lang="en-US" dirty="0"/>
              <a:t> </a:t>
            </a:r>
            <a:r>
              <a:rPr lang="en-US" dirty="0" err="1"/>
              <a:t>danh</a:t>
            </a:r>
            <a:r>
              <a:rPr lang="en-US" dirty="0"/>
              <a:t> </a:t>
            </a:r>
            <a:r>
              <a:rPr lang="en-US" dirty="0" err="1"/>
              <a:t>sách</a:t>
            </a:r>
            <a:r>
              <a:rPr lang="en-US" dirty="0"/>
              <a:t> </a:t>
            </a:r>
            <a:r>
              <a:rPr lang="en-US" dirty="0" err="1"/>
              <a:t>công</a:t>
            </a:r>
            <a:r>
              <a:rPr lang="en-US" dirty="0"/>
              <a:t> </a:t>
            </a:r>
            <a:r>
              <a:rPr lang="en-US" dirty="0" err="1"/>
              <a:t>việc</a:t>
            </a:r>
            <a:r>
              <a:rPr lang="en-US" dirty="0"/>
              <a:t> </a:t>
            </a:r>
            <a:r>
              <a:rPr lang="en-US" dirty="0" err="1"/>
              <a:t>của</a:t>
            </a:r>
            <a:r>
              <a:rPr lang="en-US" dirty="0"/>
              <a:t> </a:t>
            </a:r>
            <a:r>
              <a:rPr lang="en-US" dirty="0" err="1"/>
              <a:t>đợt</a:t>
            </a:r>
            <a:r>
              <a:rPr lang="en-US" dirty="0"/>
              <a:t> </a:t>
            </a:r>
            <a:r>
              <a:rPr lang="en-US" dirty="0" err="1"/>
              <a:t>này</a:t>
            </a:r>
            <a:r>
              <a:rPr lang="en-US" dirty="0"/>
              <a:t>, (Tú </a:t>
            </a:r>
            <a:r>
              <a:rPr lang="en-US" dirty="0" err="1"/>
              <a:t>sẽ</a:t>
            </a:r>
            <a:r>
              <a:rPr lang="en-US" dirty="0"/>
              <a:t> </a:t>
            </a:r>
            <a:r>
              <a:rPr lang="en-US" dirty="0" err="1"/>
              <a:t>xử</a:t>
            </a:r>
            <a:r>
              <a:rPr lang="en-US" dirty="0"/>
              <a:t> </a:t>
            </a:r>
            <a:r>
              <a:rPr lang="en-US" dirty="0" err="1"/>
              <a:t>lý</a:t>
            </a:r>
            <a:r>
              <a:rPr lang="en-US" dirty="0"/>
              <a:t> UART, Đạt </a:t>
            </a:r>
            <a:r>
              <a:rPr lang="en-US" dirty="0" err="1"/>
              <a:t>sẽ</a:t>
            </a:r>
            <a:r>
              <a:rPr lang="en-US" dirty="0"/>
              <a:t> check lại </a:t>
            </a:r>
            <a:r>
              <a:rPr lang="en-US" dirty="0" err="1"/>
              <a:t>các</a:t>
            </a:r>
            <a:r>
              <a:rPr lang="en-US" dirty="0"/>
              <a:t> module </a:t>
            </a:r>
            <a:r>
              <a:rPr lang="en-US" dirty="0" err="1"/>
              <a:t>cũ</a:t>
            </a:r>
            <a:r>
              <a:rPr lang="en-US" dirty="0"/>
              <a:t>)</a:t>
            </a:r>
          </a:p>
        </p:txBody>
      </p:sp>
      <p:cxnSp>
        <p:nvCxnSpPr>
          <p:cNvPr id="11" name="Straight Connector 10">
            <a:extLst>
              <a:ext uri="{FF2B5EF4-FFF2-40B4-BE49-F238E27FC236}">
                <a16:creationId xmlns:a16="http://schemas.microsoft.com/office/drawing/2014/main" id="{65EFEACD-27DC-8B48-EC3F-75E124510028}"/>
              </a:ext>
            </a:extLst>
          </p:cNvPr>
          <p:cNvCxnSpPr/>
          <p:nvPr/>
        </p:nvCxnSpPr>
        <p:spPr>
          <a:xfrm flipV="1">
            <a:off x="170859" y="1259710"/>
            <a:ext cx="2427520" cy="1941532"/>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Straight Connector 11">
            <a:extLst>
              <a:ext uri="{FF2B5EF4-FFF2-40B4-BE49-F238E27FC236}">
                <a16:creationId xmlns:a16="http://schemas.microsoft.com/office/drawing/2014/main" id="{5FD04300-0506-63C8-ED8A-C9521E9A1035}"/>
              </a:ext>
            </a:extLst>
          </p:cNvPr>
          <p:cNvCxnSpPr>
            <a:cxnSpLocks/>
          </p:cNvCxnSpPr>
          <p:nvPr/>
        </p:nvCxnSpPr>
        <p:spPr>
          <a:xfrm flipV="1">
            <a:off x="2333415" y="3934554"/>
            <a:ext cx="2427520" cy="1019288"/>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4" name="Rectangle 13">
            <a:extLst>
              <a:ext uri="{FF2B5EF4-FFF2-40B4-BE49-F238E27FC236}">
                <a16:creationId xmlns:a16="http://schemas.microsoft.com/office/drawing/2014/main" id="{7388A4C0-B4CF-50E3-7B4A-5AA37BE4EF44}"/>
              </a:ext>
            </a:extLst>
          </p:cNvPr>
          <p:cNvSpPr/>
          <p:nvPr/>
        </p:nvSpPr>
        <p:spPr>
          <a:xfrm>
            <a:off x="3432980" y="4867275"/>
            <a:ext cx="2095500" cy="13144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Nhiệm</a:t>
            </a:r>
            <a:r>
              <a:rPr lang="en-US" dirty="0"/>
              <a:t> </a:t>
            </a:r>
            <a:r>
              <a:rPr lang="en-US" dirty="0" err="1"/>
              <a:t>vụ</a:t>
            </a:r>
            <a:r>
              <a:rPr lang="en-US" dirty="0"/>
              <a:t> </a:t>
            </a:r>
            <a:r>
              <a:rPr lang="en-US" dirty="0" err="1"/>
              <a:t>ước</a:t>
            </a:r>
            <a:r>
              <a:rPr lang="en-US" dirty="0"/>
              <a:t> </a:t>
            </a:r>
            <a:r>
              <a:rPr lang="en-US" dirty="0" err="1"/>
              <a:t>tính</a:t>
            </a:r>
            <a:r>
              <a:rPr lang="en-US" dirty="0"/>
              <a:t> </a:t>
            </a:r>
            <a:r>
              <a:rPr lang="en-US" dirty="0" err="1"/>
              <a:t>cho</a:t>
            </a:r>
            <a:r>
              <a:rPr lang="en-US" dirty="0"/>
              <a:t> </a:t>
            </a:r>
            <a:r>
              <a:rPr lang="en-US" dirty="0" err="1"/>
              <a:t>các</a:t>
            </a:r>
            <a:r>
              <a:rPr lang="en-US" dirty="0"/>
              <a:t> </a:t>
            </a:r>
            <a:r>
              <a:rPr lang="en-US" dirty="0" err="1"/>
              <a:t>công</a:t>
            </a:r>
            <a:r>
              <a:rPr lang="en-US" dirty="0"/>
              <a:t> </a:t>
            </a:r>
            <a:r>
              <a:rPr lang="en-US" dirty="0" err="1"/>
              <a:t>việc</a:t>
            </a:r>
            <a:r>
              <a:rPr lang="en-US" dirty="0"/>
              <a:t> </a:t>
            </a:r>
            <a:r>
              <a:rPr lang="en-US" dirty="0" err="1"/>
              <a:t>được</a:t>
            </a:r>
            <a:r>
              <a:rPr lang="en-US" dirty="0"/>
              <a:t> </a:t>
            </a:r>
            <a:r>
              <a:rPr lang="en-US" dirty="0" err="1"/>
              <a:t>đặt</a:t>
            </a:r>
            <a:r>
              <a:rPr lang="en-US" dirty="0"/>
              <a:t> </a:t>
            </a:r>
            <a:r>
              <a:rPr lang="en-US" dirty="0" err="1"/>
              <a:t>ra</a:t>
            </a:r>
            <a:endParaRPr lang="en-US" dirty="0"/>
          </a:p>
        </p:txBody>
      </p:sp>
      <p:cxnSp>
        <p:nvCxnSpPr>
          <p:cNvPr id="15" name="Straight Connector 14">
            <a:extLst>
              <a:ext uri="{FF2B5EF4-FFF2-40B4-BE49-F238E27FC236}">
                <a16:creationId xmlns:a16="http://schemas.microsoft.com/office/drawing/2014/main" id="{66445B31-9BB5-391E-9311-45D44F79AE05}"/>
              </a:ext>
            </a:extLst>
          </p:cNvPr>
          <p:cNvCxnSpPr>
            <a:cxnSpLocks/>
          </p:cNvCxnSpPr>
          <p:nvPr/>
        </p:nvCxnSpPr>
        <p:spPr>
          <a:xfrm flipV="1">
            <a:off x="3432980" y="3934554"/>
            <a:ext cx="1327955" cy="932721"/>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 name="Straight Connector 17">
            <a:extLst>
              <a:ext uri="{FF2B5EF4-FFF2-40B4-BE49-F238E27FC236}">
                <a16:creationId xmlns:a16="http://schemas.microsoft.com/office/drawing/2014/main" id="{753C4F06-BA07-C58A-4938-2BD55E35FBCB}"/>
              </a:ext>
            </a:extLst>
          </p:cNvPr>
          <p:cNvCxnSpPr>
            <a:cxnSpLocks/>
          </p:cNvCxnSpPr>
          <p:nvPr/>
        </p:nvCxnSpPr>
        <p:spPr>
          <a:xfrm flipV="1">
            <a:off x="5528480" y="3934554"/>
            <a:ext cx="1748620" cy="2247171"/>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2" name="Rectangle 21">
            <a:extLst>
              <a:ext uri="{FF2B5EF4-FFF2-40B4-BE49-F238E27FC236}">
                <a16:creationId xmlns:a16="http://schemas.microsoft.com/office/drawing/2014/main" id="{39AAC336-54EC-718F-0C44-8B5E8858E2B1}"/>
              </a:ext>
            </a:extLst>
          </p:cNvPr>
          <p:cNvSpPr/>
          <p:nvPr/>
        </p:nvSpPr>
        <p:spPr>
          <a:xfrm>
            <a:off x="8044645" y="4867275"/>
            <a:ext cx="3006737" cy="13144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Mức</a:t>
            </a:r>
            <a:r>
              <a:rPr lang="en-US" dirty="0"/>
              <a:t> </a:t>
            </a:r>
            <a:r>
              <a:rPr lang="en-US" dirty="0" err="1"/>
              <a:t>thời</a:t>
            </a:r>
            <a:r>
              <a:rPr lang="en-US" dirty="0"/>
              <a:t> </a:t>
            </a:r>
            <a:r>
              <a:rPr lang="en-US" dirty="0" err="1"/>
              <a:t>gian</a:t>
            </a:r>
            <a:r>
              <a:rPr lang="en-US" dirty="0"/>
              <a:t> </a:t>
            </a:r>
            <a:r>
              <a:rPr lang="en-US" dirty="0" err="1"/>
              <a:t>đặt</a:t>
            </a:r>
            <a:r>
              <a:rPr lang="en-US" dirty="0"/>
              <a:t> </a:t>
            </a:r>
            <a:r>
              <a:rPr lang="en-US" dirty="0" err="1"/>
              <a:t>ra</a:t>
            </a:r>
            <a:r>
              <a:rPr lang="en-US" dirty="0"/>
              <a:t> </a:t>
            </a:r>
            <a:r>
              <a:rPr lang="en-US" dirty="0" err="1"/>
              <a:t>cho</a:t>
            </a:r>
            <a:r>
              <a:rPr lang="en-US" dirty="0"/>
              <a:t> </a:t>
            </a:r>
            <a:r>
              <a:rPr lang="en-US" dirty="0" err="1"/>
              <a:t>từng</a:t>
            </a:r>
            <a:r>
              <a:rPr lang="en-US" dirty="0"/>
              <a:t> </a:t>
            </a:r>
            <a:r>
              <a:rPr lang="en-US" dirty="0" err="1"/>
              <a:t>nhiệm</a:t>
            </a:r>
            <a:r>
              <a:rPr lang="en-US" dirty="0"/>
              <a:t> </a:t>
            </a:r>
            <a:r>
              <a:rPr lang="en-US" dirty="0" err="1"/>
              <a:t>vụ</a:t>
            </a:r>
            <a:r>
              <a:rPr lang="en-US" dirty="0"/>
              <a:t>, </a:t>
            </a:r>
            <a:r>
              <a:rPr lang="en-US" dirty="0" err="1"/>
              <a:t>căn</a:t>
            </a:r>
            <a:r>
              <a:rPr lang="en-US" dirty="0"/>
              <a:t> </a:t>
            </a:r>
            <a:r>
              <a:rPr lang="en-US" dirty="0" err="1"/>
              <a:t>cứ</a:t>
            </a:r>
            <a:r>
              <a:rPr lang="en-US" dirty="0"/>
              <a:t> </a:t>
            </a:r>
            <a:r>
              <a:rPr lang="en-US" dirty="0" err="1"/>
              <a:t>theo</a:t>
            </a:r>
            <a:r>
              <a:rPr lang="en-US" dirty="0"/>
              <a:t> </a:t>
            </a:r>
            <a:r>
              <a:rPr lang="en-US" dirty="0" err="1"/>
              <a:t>những</a:t>
            </a:r>
            <a:r>
              <a:rPr lang="en-US" dirty="0"/>
              <a:t> Project </a:t>
            </a:r>
            <a:r>
              <a:rPr lang="en-US" dirty="0" err="1"/>
              <a:t>cũ</a:t>
            </a:r>
            <a:r>
              <a:rPr lang="en-US" dirty="0"/>
              <a:t> </a:t>
            </a:r>
            <a:r>
              <a:rPr lang="en-US" dirty="0" err="1"/>
              <a:t>đã</a:t>
            </a:r>
            <a:r>
              <a:rPr lang="en-US" dirty="0"/>
              <a:t> </a:t>
            </a:r>
            <a:r>
              <a:rPr lang="en-US" dirty="0" err="1"/>
              <a:t>thực</a:t>
            </a:r>
            <a:r>
              <a:rPr lang="en-US" dirty="0"/>
              <a:t> </a:t>
            </a:r>
            <a:r>
              <a:rPr lang="en-US" dirty="0" err="1"/>
              <a:t>hiện</a:t>
            </a:r>
            <a:r>
              <a:rPr lang="en-US" dirty="0"/>
              <a:t> </a:t>
            </a:r>
            <a:r>
              <a:rPr lang="en-US" dirty="0" err="1"/>
              <a:t>và</a:t>
            </a:r>
            <a:r>
              <a:rPr lang="en-US" dirty="0"/>
              <a:t> </a:t>
            </a:r>
            <a:r>
              <a:rPr lang="en-US" dirty="0" err="1"/>
              <a:t>năng</a:t>
            </a:r>
            <a:r>
              <a:rPr lang="en-US" dirty="0"/>
              <a:t> </a:t>
            </a:r>
            <a:r>
              <a:rPr lang="en-US" dirty="0" err="1"/>
              <a:t>lực</a:t>
            </a:r>
            <a:r>
              <a:rPr lang="en-US" dirty="0"/>
              <a:t> </a:t>
            </a:r>
            <a:r>
              <a:rPr lang="en-US" dirty="0" err="1"/>
              <a:t>của</a:t>
            </a:r>
            <a:r>
              <a:rPr lang="en-US" dirty="0"/>
              <a:t> </a:t>
            </a:r>
            <a:r>
              <a:rPr lang="en-US" dirty="0" err="1"/>
              <a:t>bản</a:t>
            </a:r>
            <a:r>
              <a:rPr lang="en-US" dirty="0"/>
              <a:t> </a:t>
            </a:r>
            <a:r>
              <a:rPr lang="en-US" dirty="0" err="1"/>
              <a:t>thân</a:t>
            </a:r>
            <a:endParaRPr lang="en-US" dirty="0"/>
          </a:p>
        </p:txBody>
      </p:sp>
      <p:cxnSp>
        <p:nvCxnSpPr>
          <p:cNvPr id="25" name="Straight Connector 24">
            <a:extLst>
              <a:ext uri="{FF2B5EF4-FFF2-40B4-BE49-F238E27FC236}">
                <a16:creationId xmlns:a16="http://schemas.microsoft.com/office/drawing/2014/main" id="{A55615FD-EA24-4285-C0AD-5F354AA3250E}"/>
              </a:ext>
            </a:extLst>
          </p:cNvPr>
          <p:cNvCxnSpPr>
            <a:cxnSpLocks/>
          </p:cNvCxnSpPr>
          <p:nvPr/>
        </p:nvCxnSpPr>
        <p:spPr>
          <a:xfrm flipH="1" flipV="1">
            <a:off x="7277100" y="3934554"/>
            <a:ext cx="767545" cy="932721"/>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9" name="Straight Connector 28">
            <a:extLst>
              <a:ext uri="{FF2B5EF4-FFF2-40B4-BE49-F238E27FC236}">
                <a16:creationId xmlns:a16="http://schemas.microsoft.com/office/drawing/2014/main" id="{59C94008-4994-A20B-DB87-01B79B6C3BF2}"/>
              </a:ext>
            </a:extLst>
          </p:cNvPr>
          <p:cNvCxnSpPr>
            <a:cxnSpLocks/>
          </p:cNvCxnSpPr>
          <p:nvPr/>
        </p:nvCxnSpPr>
        <p:spPr>
          <a:xfrm flipV="1">
            <a:off x="11051382" y="3934554"/>
            <a:ext cx="649039" cy="932721"/>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8282789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A2A42A-9A92-B2A7-F866-E4461622D9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56FF08-AACE-D8E1-DFB6-9E3695A52672}"/>
              </a:ext>
            </a:extLst>
          </p:cNvPr>
          <p:cNvSpPr>
            <a:spLocks noGrp="1"/>
          </p:cNvSpPr>
          <p:nvPr>
            <p:ph type="title"/>
          </p:nvPr>
        </p:nvSpPr>
        <p:spPr>
          <a:xfrm>
            <a:off x="237744" y="222595"/>
            <a:ext cx="8174736" cy="702303"/>
          </a:xfrm>
        </p:spPr>
        <p:txBody>
          <a:bodyPr>
            <a:normAutofit fontScale="90000"/>
          </a:bodyPr>
          <a:lstStyle/>
          <a:p>
            <a:r>
              <a:rPr lang="en-US" sz="4000" b="1" dirty="0"/>
              <a:t>4. </a:t>
            </a:r>
            <a:r>
              <a:rPr lang="en-US" sz="4000" b="1" dirty="0" err="1"/>
              <a:t>Triển</a:t>
            </a:r>
            <a:r>
              <a:rPr lang="en-US" sz="4000" b="1" dirty="0"/>
              <a:t> </a:t>
            </a:r>
            <a:r>
              <a:rPr lang="en-US" sz="4000" b="1" dirty="0" err="1"/>
              <a:t>khai</a:t>
            </a:r>
            <a:r>
              <a:rPr lang="en-US" sz="4000" b="1" dirty="0"/>
              <a:t> </a:t>
            </a:r>
            <a:r>
              <a:rPr lang="en-US" sz="4000" b="1" dirty="0" err="1"/>
              <a:t>công</a:t>
            </a:r>
            <a:r>
              <a:rPr lang="en-US" sz="4000" b="1" dirty="0"/>
              <a:t> </a:t>
            </a:r>
            <a:r>
              <a:rPr lang="en-US" sz="4000" b="1" dirty="0" err="1"/>
              <a:t>việc</a:t>
            </a:r>
            <a:r>
              <a:rPr lang="en-US" sz="4000" b="1" dirty="0"/>
              <a:t> </a:t>
            </a:r>
            <a:r>
              <a:rPr lang="en-US" sz="4000" b="1" dirty="0" err="1"/>
              <a:t>của</a:t>
            </a:r>
            <a:r>
              <a:rPr lang="en-US" sz="4000" b="1" dirty="0"/>
              <a:t> </a:t>
            </a:r>
            <a:r>
              <a:rPr lang="en-US" sz="4000" b="1" dirty="0" err="1"/>
              <a:t>đợt</a:t>
            </a:r>
            <a:r>
              <a:rPr lang="en-US" sz="4000" b="1" dirty="0"/>
              <a:t> </a:t>
            </a:r>
            <a:r>
              <a:rPr lang="en-US" sz="4000" b="1" dirty="0" err="1"/>
              <a:t>tiếp</a:t>
            </a:r>
            <a:r>
              <a:rPr lang="en-US" sz="4000" b="1" dirty="0"/>
              <a:t> </a:t>
            </a:r>
            <a:r>
              <a:rPr lang="en-US" sz="4000" b="1" dirty="0" err="1"/>
              <a:t>theo</a:t>
            </a:r>
            <a:endParaRPr lang="en-US" sz="4000" dirty="0"/>
          </a:p>
        </p:txBody>
      </p:sp>
      <p:sp>
        <p:nvSpPr>
          <p:cNvPr id="3" name="Content Placeholder 2">
            <a:extLst>
              <a:ext uri="{FF2B5EF4-FFF2-40B4-BE49-F238E27FC236}">
                <a16:creationId xmlns:a16="http://schemas.microsoft.com/office/drawing/2014/main" id="{C41B144A-7703-3C4A-227E-0EBB251A0FC2}"/>
              </a:ext>
            </a:extLst>
          </p:cNvPr>
          <p:cNvSpPr>
            <a:spLocks noGrp="1"/>
          </p:cNvSpPr>
          <p:nvPr>
            <p:ph idx="1"/>
          </p:nvPr>
        </p:nvSpPr>
        <p:spPr/>
        <p:txBody>
          <a:bodyPr>
            <a:normAutofit/>
          </a:bodyPr>
          <a:lstStyle/>
          <a:p>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Triển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khai</a:t>
            </a:r>
            <a:r>
              <a:rPr lang="en-US" sz="2400" dirty="0">
                <a:latin typeface="Arial" panose="020B0604020202020204" pitchFamily="34" charset="0"/>
                <a:cs typeface="Arial" panose="020B0604020202020204" pitchFamily="34" charset="0"/>
              </a:rPr>
              <a:t> project </a:t>
            </a:r>
            <a:r>
              <a:rPr lang="en-US" sz="2400" dirty="0" err="1">
                <a:latin typeface="Arial" panose="020B0604020202020204" pitchFamily="34" charset="0"/>
                <a:cs typeface="Arial" panose="020B0604020202020204" pitchFamily="34" charset="0"/>
              </a:rPr>
              <a:t>kết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nối</a:t>
            </a:r>
            <a:r>
              <a:rPr lang="en-US" sz="2400" dirty="0">
                <a:latin typeface="Arial" panose="020B0604020202020204" pitchFamily="34" charset="0"/>
                <a:cs typeface="Arial" panose="020B0604020202020204" pitchFamily="34" charset="0"/>
              </a:rPr>
              <a:t> PC </a:t>
            </a:r>
            <a:r>
              <a:rPr lang="en-US" sz="2400" dirty="0" err="1">
                <a:latin typeface="Arial" panose="020B0604020202020204" pitchFamily="34" charset="0"/>
                <a:cs typeface="Arial" panose="020B0604020202020204" pitchFamily="34" charset="0"/>
              </a:rPr>
              <a:t>với</a:t>
            </a:r>
            <a:r>
              <a:rPr lang="en-US" sz="2400" dirty="0">
                <a:latin typeface="Arial" panose="020B0604020202020204" pitchFamily="34" charset="0"/>
                <a:cs typeface="Arial" panose="020B0604020202020204" pitchFamily="34" charset="0"/>
              </a:rPr>
              <a:t> FPGA qua </a:t>
            </a:r>
            <a:r>
              <a:rPr lang="en-US" sz="2400" dirty="0" err="1">
                <a:latin typeface="Arial" panose="020B0604020202020204" pitchFamily="34" charset="0"/>
                <a:cs typeface="Arial" panose="020B0604020202020204" pitchFamily="34" charset="0"/>
              </a:rPr>
              <a:t>giao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thức</a:t>
            </a:r>
            <a:r>
              <a:rPr lang="en-US" sz="2400" dirty="0">
                <a:latin typeface="Arial" panose="020B0604020202020204" pitchFamily="34" charset="0"/>
                <a:cs typeface="Arial" panose="020B0604020202020204" pitchFamily="34" charset="0"/>
              </a:rPr>
              <a:t> UART</a:t>
            </a:r>
          </a:p>
          <a:p>
            <a:r>
              <a:rPr lang="en-US" sz="2400" dirty="0">
                <a:latin typeface="Arial" panose="020B0604020202020204" pitchFamily="34" charset="0"/>
                <a:cs typeface="Arial" panose="020B0604020202020204" pitchFamily="34" charset="0"/>
              </a:rPr>
              <a:t>- Hoàn </a:t>
            </a:r>
            <a:r>
              <a:rPr lang="en-US" sz="2400" dirty="0" err="1">
                <a:latin typeface="Arial" panose="020B0604020202020204" pitchFamily="34" charset="0"/>
                <a:cs typeface="Arial" panose="020B0604020202020204" pitchFamily="34" charset="0"/>
              </a:rPr>
              <a:t>thiện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các</a:t>
            </a:r>
            <a:r>
              <a:rPr lang="en-US" sz="2400" dirty="0">
                <a:latin typeface="Arial" panose="020B0604020202020204" pitchFamily="34" charset="0"/>
                <a:cs typeface="Arial" panose="020B0604020202020204" pitchFamily="34" charset="0"/>
              </a:rPr>
              <a:t> project </a:t>
            </a:r>
            <a:r>
              <a:rPr lang="en-US" sz="2400" dirty="0" err="1">
                <a:latin typeface="Arial" panose="020B0604020202020204" pitchFamily="34" charset="0"/>
                <a:cs typeface="Arial" panose="020B0604020202020204" pitchFamily="34" charset="0"/>
              </a:rPr>
              <a:t>cũ</a:t>
            </a:r>
            <a:endParaRPr lang="en-US" sz="24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Ôn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tập</a:t>
            </a:r>
            <a:r>
              <a:rPr lang="en-US" sz="2400" dirty="0">
                <a:latin typeface="Arial" panose="020B0604020202020204" pitchFamily="34" charset="0"/>
                <a:cs typeface="Arial" panose="020B0604020202020204" pitchFamily="34" charset="0"/>
              </a:rPr>
              <a:t> lại </a:t>
            </a:r>
            <a:r>
              <a:rPr lang="en-US" sz="2400" dirty="0" err="1">
                <a:latin typeface="Arial" panose="020B0604020202020204" pitchFamily="34" charset="0"/>
                <a:cs typeface="Arial" panose="020B0604020202020204" pitchFamily="34" charset="0"/>
              </a:rPr>
              <a:t>các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kỹ</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năng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như</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viết</a:t>
            </a:r>
            <a:r>
              <a:rPr lang="en-US" sz="2400" dirty="0">
                <a:latin typeface="Arial" panose="020B0604020202020204" pitchFamily="34" charset="0"/>
                <a:cs typeface="Arial" panose="020B0604020202020204" pitchFamily="34" charset="0"/>
              </a:rPr>
              <a:t> RTL, </a:t>
            </a:r>
            <a:r>
              <a:rPr lang="en-US" sz="2400" dirty="0" err="1">
                <a:latin typeface="Arial" panose="020B0604020202020204" pitchFamily="34" charset="0"/>
                <a:cs typeface="Arial" panose="020B0604020202020204" pitchFamily="34" charset="0"/>
              </a:rPr>
              <a:t>viết</a:t>
            </a:r>
            <a:r>
              <a:rPr lang="en-US" sz="2400" dirty="0">
                <a:latin typeface="Arial" panose="020B0604020202020204" pitchFamily="34" charset="0"/>
                <a:cs typeface="Arial" panose="020B0604020202020204" pitchFamily="34" charset="0"/>
              </a:rPr>
              <a:t> testbench, …</a:t>
            </a:r>
          </a:p>
          <a:p>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Phát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triển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thêm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các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kỹ</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năng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về</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quản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lý</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dự</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án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phân</a:t>
            </a:r>
            <a:r>
              <a:rPr lang="en-US" sz="2400" dirty="0">
                <a:latin typeface="Arial" panose="020B0604020202020204" pitchFamily="34" charset="0"/>
                <a:cs typeface="Arial" panose="020B0604020202020204" pitchFamily="34" charset="0"/>
              </a:rPr>
              <a:t> chia </a:t>
            </a:r>
            <a:r>
              <a:rPr lang="en-US" sz="2400" dirty="0" err="1">
                <a:latin typeface="Arial" panose="020B0604020202020204" pitchFamily="34" charset="0"/>
                <a:cs typeface="Arial" panose="020B0604020202020204" pitchFamily="34" charset="0"/>
              </a:rPr>
              <a:t>công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việc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ước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tính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về</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tiến</a:t>
            </a:r>
            <a:r>
              <a:rPr lang="en-US" sz="2400" dirty="0">
                <a:latin typeface="Arial" panose="020B0604020202020204" pitchFamily="34" charset="0"/>
                <a:cs typeface="Arial" panose="020B0604020202020204" pitchFamily="34" charset="0"/>
              </a:rPr>
              <a:t> độ.</a:t>
            </a:r>
          </a:p>
        </p:txBody>
      </p:sp>
      <p:graphicFrame>
        <p:nvGraphicFramePr>
          <p:cNvPr id="4" name="Chỗ dành sẵn cho Nội dung 3">
            <a:extLst>
              <a:ext uri="{FF2B5EF4-FFF2-40B4-BE49-F238E27FC236}">
                <a16:creationId xmlns:a16="http://schemas.microsoft.com/office/drawing/2014/main" id="{FB96344C-4F72-A827-01F2-21AD3F0C4B6D}"/>
              </a:ext>
            </a:extLst>
          </p:cNvPr>
          <p:cNvGraphicFramePr>
            <a:graphicFrameLocks/>
          </p:cNvGraphicFramePr>
          <p:nvPr>
            <p:extLst>
              <p:ext uri="{D42A27DB-BD31-4B8C-83A1-F6EECF244321}">
                <p14:modId xmlns:p14="http://schemas.microsoft.com/office/powerpoint/2010/main" val="4183805174"/>
              </p:ext>
            </p:extLst>
          </p:nvPr>
        </p:nvGraphicFramePr>
        <p:xfrm>
          <a:off x="151235" y="1329725"/>
          <a:ext cx="11889530" cy="3291840"/>
        </p:xfrm>
        <a:graphic>
          <a:graphicData uri="http://schemas.openxmlformats.org/drawingml/2006/table">
            <a:tbl>
              <a:tblPr firstRow="1" bandRow="1">
                <a:tableStyleId>{5C22544A-7EE6-4342-B048-85BDC9FD1C3A}</a:tableStyleId>
              </a:tblPr>
              <a:tblGrid>
                <a:gridCol w="733489">
                  <a:extLst>
                    <a:ext uri="{9D8B030D-6E8A-4147-A177-3AD203B41FA5}">
                      <a16:colId xmlns:a16="http://schemas.microsoft.com/office/drawing/2014/main" val="2570176827"/>
                    </a:ext>
                  </a:extLst>
                </a:gridCol>
                <a:gridCol w="1822181">
                  <a:extLst>
                    <a:ext uri="{9D8B030D-6E8A-4147-A177-3AD203B41FA5}">
                      <a16:colId xmlns:a16="http://schemas.microsoft.com/office/drawing/2014/main" val="1194453325"/>
                    </a:ext>
                  </a:extLst>
                </a:gridCol>
                <a:gridCol w="2045617">
                  <a:extLst>
                    <a:ext uri="{9D8B030D-6E8A-4147-A177-3AD203B41FA5}">
                      <a16:colId xmlns:a16="http://schemas.microsoft.com/office/drawing/2014/main" val="3939067340"/>
                    </a:ext>
                  </a:extLst>
                </a:gridCol>
                <a:gridCol w="1906618">
                  <a:extLst>
                    <a:ext uri="{9D8B030D-6E8A-4147-A177-3AD203B41FA5}">
                      <a16:colId xmlns:a16="http://schemas.microsoft.com/office/drawing/2014/main" val="564928911"/>
                    </a:ext>
                  </a:extLst>
                </a:gridCol>
                <a:gridCol w="2615337">
                  <a:extLst>
                    <a:ext uri="{9D8B030D-6E8A-4147-A177-3AD203B41FA5}">
                      <a16:colId xmlns:a16="http://schemas.microsoft.com/office/drawing/2014/main" val="2353909982"/>
                    </a:ext>
                  </a:extLst>
                </a:gridCol>
                <a:gridCol w="2766288">
                  <a:extLst>
                    <a:ext uri="{9D8B030D-6E8A-4147-A177-3AD203B41FA5}">
                      <a16:colId xmlns:a16="http://schemas.microsoft.com/office/drawing/2014/main" val="2115711038"/>
                    </a:ext>
                  </a:extLst>
                </a:gridCol>
              </a:tblGrid>
              <a:tr h="0">
                <a:tc>
                  <a:txBody>
                    <a:bodyPr/>
                    <a:lstStyle/>
                    <a:p>
                      <a:pPr algn="ctr"/>
                      <a:endParaRPr lang="vi-VN" sz="1200" b="0" i="0" baseline="0" dirty="0">
                        <a:latin typeface="Arial" panose="020B0604020202020204" pitchFamily="34" charset="0"/>
                      </a:endParaRPr>
                    </a:p>
                  </a:txBody>
                  <a:tcPr anchor="ctr"/>
                </a:tc>
                <a:tc>
                  <a:txBody>
                    <a:bodyPr/>
                    <a:lstStyle/>
                    <a:p>
                      <a:pPr algn="ctr"/>
                      <a:r>
                        <a:rPr lang="vi-VN" sz="1200" b="0" i="0" baseline="0" dirty="0">
                          <a:latin typeface="Arial" panose="020B0604020202020204" pitchFamily="34" charset="0"/>
                        </a:rPr>
                        <a:t>Thứ 2</a:t>
                      </a:r>
                    </a:p>
                  </a:txBody>
                  <a:tcPr anchor="ctr"/>
                </a:tc>
                <a:tc>
                  <a:txBody>
                    <a:bodyPr/>
                    <a:lstStyle/>
                    <a:p>
                      <a:pPr algn="ctr"/>
                      <a:r>
                        <a:rPr lang="vi-VN" sz="1200" b="0" i="0" baseline="0" dirty="0">
                          <a:latin typeface="Arial" panose="020B0604020202020204" pitchFamily="34" charset="0"/>
                        </a:rPr>
                        <a:t>Thứ 3</a:t>
                      </a:r>
                    </a:p>
                  </a:txBody>
                  <a:tcPr anchor="ctr"/>
                </a:tc>
                <a:tc>
                  <a:txBody>
                    <a:bodyPr/>
                    <a:lstStyle/>
                    <a:p>
                      <a:pPr algn="ctr"/>
                      <a:r>
                        <a:rPr lang="vi-VN" sz="1200" b="0" i="0" baseline="0" dirty="0">
                          <a:latin typeface="Arial" panose="020B0604020202020204" pitchFamily="34" charset="0"/>
                        </a:rPr>
                        <a:t>Thứ 4</a:t>
                      </a:r>
                    </a:p>
                  </a:txBody>
                  <a:tcPr anchor="ctr"/>
                </a:tc>
                <a:tc>
                  <a:txBody>
                    <a:bodyPr/>
                    <a:lstStyle/>
                    <a:p>
                      <a:pPr algn="ctr"/>
                      <a:r>
                        <a:rPr lang="vi-VN" sz="1200" b="0" i="0" baseline="0" dirty="0">
                          <a:latin typeface="Arial" panose="020B0604020202020204" pitchFamily="34" charset="0"/>
                        </a:rPr>
                        <a:t>Thứ 5</a:t>
                      </a:r>
                    </a:p>
                  </a:txBody>
                  <a:tcPr anchor="ctr"/>
                </a:tc>
                <a:tc>
                  <a:txBody>
                    <a:bodyPr/>
                    <a:lstStyle/>
                    <a:p>
                      <a:pPr algn="ctr"/>
                      <a:r>
                        <a:rPr lang="vi-VN" sz="1200" b="0" i="0" baseline="0" dirty="0">
                          <a:latin typeface="Arial" panose="020B0604020202020204" pitchFamily="34" charset="0"/>
                        </a:rPr>
                        <a:t>Thứ 6</a:t>
                      </a:r>
                    </a:p>
                  </a:txBody>
                  <a:tcPr anchor="ctr"/>
                </a:tc>
                <a:extLst>
                  <a:ext uri="{0D108BD9-81ED-4DB2-BD59-A6C34878D82A}">
                    <a16:rowId xmlns:a16="http://schemas.microsoft.com/office/drawing/2014/main" val="1316269102"/>
                  </a:ext>
                </a:extLst>
              </a:tr>
              <a:tr h="0">
                <a:tc>
                  <a:txBody>
                    <a:bodyPr/>
                    <a:lstStyle/>
                    <a:p>
                      <a:pPr algn="ctr"/>
                      <a:r>
                        <a:rPr lang="en-US" sz="1200" b="0" i="0" baseline="0" dirty="0" err="1">
                          <a:solidFill>
                            <a:schemeClr val="tx1"/>
                          </a:solidFill>
                          <a:latin typeface="Arial" panose="020B0604020202020204" pitchFamily="34" charset="0"/>
                          <a:cs typeface="Arial" panose="020B0604020202020204" pitchFamily="34" charset="0"/>
                        </a:rPr>
                        <a:t>Tuần</a:t>
                      </a:r>
                      <a:r>
                        <a:rPr lang="en-US" sz="1200" b="0" i="0" baseline="0" dirty="0">
                          <a:solidFill>
                            <a:schemeClr val="tx1"/>
                          </a:solidFill>
                          <a:latin typeface="Arial" panose="020B0604020202020204" pitchFamily="34" charset="0"/>
                          <a:cs typeface="Arial" panose="020B0604020202020204" pitchFamily="34" charset="0"/>
                        </a:rPr>
                        <a:t> 1</a:t>
                      </a:r>
                      <a:endParaRPr lang="vi-VN" sz="1200" b="0" i="0" baseline="0" dirty="0">
                        <a:solidFill>
                          <a:schemeClr val="tx1"/>
                        </a:solidFill>
                        <a:latin typeface="Arial" panose="020B0604020202020204" pitchFamily="34" charset="0"/>
                        <a:cs typeface="Arial" panose="020B0604020202020204" pitchFamily="34" charset="0"/>
                      </a:endParaRPr>
                    </a:p>
                  </a:txBody>
                  <a:tcPr anchor="ctr"/>
                </a:tc>
                <a:tc>
                  <a:txBody>
                    <a:bodyPr/>
                    <a:lstStyle/>
                    <a:p>
                      <a:pPr algn="l"/>
                      <a:endParaRPr lang="vi-VN" sz="1200" b="0" i="0" baseline="0" dirty="0">
                        <a:solidFill>
                          <a:schemeClr val="tx1"/>
                        </a:solidFill>
                        <a:latin typeface="Arial" panose="020B0604020202020204" pitchFamily="34" charset="0"/>
                        <a:cs typeface="Arial" panose="020B0604020202020204" pitchFamily="34" charset="0"/>
                      </a:endParaRPr>
                    </a:p>
                  </a:txBody>
                  <a:tcPr anchor="ctr"/>
                </a:tc>
                <a:tc>
                  <a:txBody>
                    <a:bodyPr/>
                    <a:lstStyle/>
                    <a:p>
                      <a:pPr algn="l"/>
                      <a:r>
                        <a:rPr lang="pt-BR" sz="1200" b="0" i="0" baseline="0" dirty="0">
                          <a:solidFill>
                            <a:schemeClr val="tx1"/>
                          </a:solidFill>
                          <a:latin typeface="Arial" panose="020B0604020202020204" pitchFamily="34" charset="0"/>
                          <a:cs typeface="Arial" panose="020B0604020202020204" pitchFamily="34" charset="0"/>
                        </a:rPr>
                        <a:t>2h: Làm lại bảng tiến độ </a:t>
                      </a:r>
                    </a:p>
                    <a:p>
                      <a:pPr algn="l"/>
                      <a:r>
                        <a:rPr lang="en-US" sz="1200" b="0" i="0" baseline="0" dirty="0">
                          <a:solidFill>
                            <a:schemeClr val="tx1"/>
                          </a:solidFill>
                          <a:latin typeface="Arial" panose="020B0604020202020204" pitchFamily="34" charset="0"/>
                          <a:cs typeface="Arial" panose="020B0604020202020204" pitchFamily="34" charset="0"/>
                        </a:rPr>
                        <a:t>4h: </a:t>
                      </a:r>
                      <a:r>
                        <a:rPr lang="en-US" sz="1200" b="0" i="0" baseline="0" dirty="0" err="1">
                          <a:solidFill>
                            <a:schemeClr val="tx1"/>
                          </a:solidFill>
                          <a:latin typeface="Arial" panose="020B0604020202020204" pitchFamily="34" charset="0"/>
                          <a:cs typeface="Arial" panose="020B0604020202020204" pitchFamily="34" charset="0"/>
                        </a:rPr>
                        <a:t>Sửa</a:t>
                      </a:r>
                      <a:r>
                        <a:rPr lang="en-US" sz="1200" b="0" i="0" baseline="0" dirty="0">
                          <a:solidFill>
                            <a:schemeClr val="tx1"/>
                          </a:solidFill>
                          <a:latin typeface="Arial" panose="020B0604020202020204" pitchFamily="34" charset="0"/>
                          <a:cs typeface="Arial" panose="020B0604020202020204" pitchFamily="34" charset="0"/>
                        </a:rPr>
                        <a:t> lại </a:t>
                      </a:r>
                      <a:r>
                        <a:rPr lang="en-US" sz="1200" b="0" i="0" baseline="0" dirty="0" err="1">
                          <a:solidFill>
                            <a:schemeClr val="tx1"/>
                          </a:solidFill>
                          <a:latin typeface="Arial" panose="020B0604020202020204" pitchFamily="34" charset="0"/>
                          <a:cs typeface="Arial" panose="020B0604020202020204" pitchFamily="34" charset="0"/>
                        </a:rPr>
                        <a:t>báo</a:t>
                      </a:r>
                      <a:r>
                        <a:rPr lang="en-US" sz="1200" b="0" i="0" baseline="0" dirty="0">
                          <a:solidFill>
                            <a:schemeClr val="tx1"/>
                          </a:solidFill>
                          <a:latin typeface="Arial" panose="020B0604020202020204" pitchFamily="34" charset="0"/>
                          <a:cs typeface="Arial" panose="020B0604020202020204" pitchFamily="34" charset="0"/>
                        </a:rPr>
                        <a:t> </a:t>
                      </a:r>
                      <a:r>
                        <a:rPr lang="en-US" sz="1200" b="0" i="0" baseline="0" dirty="0" err="1">
                          <a:solidFill>
                            <a:schemeClr val="tx1"/>
                          </a:solidFill>
                          <a:latin typeface="Arial" panose="020B0604020202020204" pitchFamily="34" charset="0"/>
                          <a:cs typeface="Arial" panose="020B0604020202020204" pitchFamily="34" charset="0"/>
                        </a:rPr>
                        <a:t>cáo</a:t>
                      </a:r>
                      <a:r>
                        <a:rPr lang="en-US" sz="1200" b="0" i="0" baseline="0" dirty="0">
                          <a:solidFill>
                            <a:schemeClr val="tx1"/>
                          </a:solidFill>
                          <a:latin typeface="Arial" panose="020B0604020202020204" pitchFamily="34" charset="0"/>
                          <a:cs typeface="Arial" panose="020B0604020202020204" pitchFamily="34" charset="0"/>
                        </a:rPr>
                        <a:t> </a:t>
                      </a:r>
                      <a:r>
                        <a:rPr lang="en-US" sz="1200" b="0" i="0" baseline="0" dirty="0" err="1">
                          <a:solidFill>
                            <a:schemeClr val="tx1"/>
                          </a:solidFill>
                          <a:latin typeface="Arial" panose="020B0604020202020204" pitchFamily="34" charset="0"/>
                          <a:cs typeface="Arial" panose="020B0604020202020204" pitchFamily="34" charset="0"/>
                        </a:rPr>
                        <a:t>đợt</a:t>
                      </a:r>
                      <a:r>
                        <a:rPr lang="en-US" sz="1200" b="0" i="0" baseline="0" dirty="0">
                          <a:solidFill>
                            <a:schemeClr val="tx1"/>
                          </a:solidFill>
                          <a:latin typeface="Arial" panose="020B0604020202020204" pitchFamily="34" charset="0"/>
                          <a:cs typeface="Arial" panose="020B0604020202020204" pitchFamily="34" charset="0"/>
                        </a:rPr>
                        <a:t> 1</a:t>
                      </a:r>
                      <a:endParaRPr lang="vi-VN" sz="1200" b="0" i="0" baseline="0" dirty="0">
                        <a:solidFill>
                          <a:schemeClr val="tx1"/>
                        </a:solidFill>
                        <a:latin typeface="Arial" panose="020B0604020202020204" pitchFamily="34" charset="0"/>
                        <a:cs typeface="Arial" panose="020B0604020202020204" pitchFamily="34" charset="0"/>
                      </a:endParaRPr>
                    </a:p>
                  </a:txBody>
                  <a:tcPr anchor="ctr"/>
                </a:tc>
                <a:tc>
                  <a:txBody>
                    <a:bodyPr/>
                    <a:lstStyle/>
                    <a:p>
                      <a:pPr algn="l"/>
                      <a:r>
                        <a:rPr lang="pt-BR" sz="1200" b="0" i="0" baseline="0" dirty="0">
                          <a:solidFill>
                            <a:schemeClr val="tx1"/>
                          </a:solidFill>
                          <a:latin typeface="Arial" panose="020B0604020202020204" pitchFamily="34" charset="0"/>
                          <a:cs typeface="Arial" panose="020B0604020202020204" pitchFamily="34" charset="0"/>
                        </a:rPr>
                        <a:t>2h: Làm lại bảng tiến độ </a:t>
                      </a:r>
                    </a:p>
                    <a:p>
                      <a:pPr algn="l"/>
                      <a:r>
                        <a:rPr lang="en-US" sz="1200" b="0" i="0" baseline="0" dirty="0">
                          <a:solidFill>
                            <a:schemeClr val="tx1"/>
                          </a:solidFill>
                          <a:latin typeface="Arial" panose="020B0604020202020204" pitchFamily="34" charset="0"/>
                          <a:cs typeface="Arial" panose="020B0604020202020204" pitchFamily="34" charset="0"/>
                        </a:rPr>
                        <a:t>4h: </a:t>
                      </a:r>
                      <a:r>
                        <a:rPr lang="en-US" sz="1200" b="0" i="0" baseline="0" dirty="0" err="1">
                          <a:solidFill>
                            <a:schemeClr val="tx1"/>
                          </a:solidFill>
                          <a:latin typeface="Arial" panose="020B0604020202020204" pitchFamily="34" charset="0"/>
                          <a:cs typeface="Arial" panose="020B0604020202020204" pitchFamily="34" charset="0"/>
                        </a:rPr>
                        <a:t>Sửa</a:t>
                      </a:r>
                      <a:r>
                        <a:rPr lang="en-US" sz="1200" b="0" i="0" baseline="0" dirty="0">
                          <a:solidFill>
                            <a:schemeClr val="tx1"/>
                          </a:solidFill>
                          <a:latin typeface="Arial" panose="020B0604020202020204" pitchFamily="34" charset="0"/>
                          <a:cs typeface="Arial" panose="020B0604020202020204" pitchFamily="34" charset="0"/>
                        </a:rPr>
                        <a:t> lại </a:t>
                      </a:r>
                      <a:r>
                        <a:rPr lang="en-US" sz="1200" b="0" i="0" baseline="0" dirty="0" err="1">
                          <a:solidFill>
                            <a:schemeClr val="tx1"/>
                          </a:solidFill>
                          <a:latin typeface="Arial" panose="020B0604020202020204" pitchFamily="34" charset="0"/>
                          <a:cs typeface="Arial" panose="020B0604020202020204" pitchFamily="34" charset="0"/>
                        </a:rPr>
                        <a:t>báo</a:t>
                      </a:r>
                      <a:r>
                        <a:rPr lang="en-US" sz="1200" b="0" i="0" baseline="0" dirty="0">
                          <a:solidFill>
                            <a:schemeClr val="tx1"/>
                          </a:solidFill>
                          <a:latin typeface="Arial" panose="020B0604020202020204" pitchFamily="34" charset="0"/>
                          <a:cs typeface="Arial" panose="020B0604020202020204" pitchFamily="34" charset="0"/>
                        </a:rPr>
                        <a:t> </a:t>
                      </a:r>
                      <a:r>
                        <a:rPr lang="en-US" sz="1200" b="0" i="0" baseline="0" dirty="0" err="1">
                          <a:solidFill>
                            <a:schemeClr val="tx1"/>
                          </a:solidFill>
                          <a:latin typeface="Arial" panose="020B0604020202020204" pitchFamily="34" charset="0"/>
                          <a:cs typeface="Arial" panose="020B0604020202020204" pitchFamily="34" charset="0"/>
                        </a:rPr>
                        <a:t>cáo</a:t>
                      </a:r>
                      <a:r>
                        <a:rPr lang="en-US" sz="1200" b="0" i="0" baseline="0" dirty="0">
                          <a:solidFill>
                            <a:schemeClr val="tx1"/>
                          </a:solidFill>
                          <a:latin typeface="Arial" panose="020B0604020202020204" pitchFamily="34" charset="0"/>
                          <a:cs typeface="Arial" panose="020B0604020202020204" pitchFamily="34" charset="0"/>
                        </a:rPr>
                        <a:t> </a:t>
                      </a:r>
                      <a:r>
                        <a:rPr lang="en-US" sz="1200" b="0" i="0" baseline="0" dirty="0" err="1">
                          <a:solidFill>
                            <a:schemeClr val="tx1"/>
                          </a:solidFill>
                          <a:latin typeface="Arial" panose="020B0604020202020204" pitchFamily="34" charset="0"/>
                          <a:cs typeface="Arial" panose="020B0604020202020204" pitchFamily="34" charset="0"/>
                        </a:rPr>
                        <a:t>đợt</a:t>
                      </a:r>
                      <a:r>
                        <a:rPr lang="en-US" sz="1200" b="0" i="0" baseline="0" dirty="0">
                          <a:solidFill>
                            <a:schemeClr val="tx1"/>
                          </a:solidFill>
                          <a:latin typeface="Arial" panose="020B0604020202020204" pitchFamily="34" charset="0"/>
                          <a:cs typeface="Arial" panose="020B0604020202020204" pitchFamily="34" charset="0"/>
                        </a:rPr>
                        <a:t> 1</a:t>
                      </a:r>
                      <a:endParaRPr lang="vi-VN" sz="1200" b="0" i="0" baseline="0" dirty="0">
                        <a:solidFill>
                          <a:schemeClr val="tx1"/>
                        </a:solidFill>
                        <a:latin typeface="Arial" panose="020B0604020202020204" pitchFamily="34" charset="0"/>
                        <a:cs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3h: </a:t>
                      </a:r>
                      <a:r>
                        <a:rPr lang="en-US" sz="1200" b="0" i="0" baseline="0" dirty="0" err="1">
                          <a:solidFill>
                            <a:schemeClr val="tx1"/>
                          </a:solidFill>
                          <a:latin typeface="Arial" panose="020B0604020202020204" pitchFamily="34" charset="0"/>
                        </a:rPr>
                        <a:t>Nhận</a:t>
                      </a:r>
                      <a:r>
                        <a:rPr lang="en-US" sz="1200" b="0" i="0" baseline="0" dirty="0">
                          <a:solidFill>
                            <a:schemeClr val="tx1"/>
                          </a:solidFill>
                          <a:latin typeface="Arial" panose="020B0604020202020204" pitchFamily="34" charset="0"/>
                        </a:rPr>
                        <a:t> review, </a:t>
                      </a:r>
                      <a:r>
                        <a:rPr lang="en-US" sz="1200" b="0" i="0" baseline="0" dirty="0" err="1">
                          <a:solidFill>
                            <a:schemeClr val="tx1"/>
                          </a:solidFill>
                          <a:latin typeface="Arial" panose="020B0604020202020204" pitchFamily="34" charset="0"/>
                        </a:rPr>
                        <a:t>sửa</a:t>
                      </a:r>
                      <a:r>
                        <a:rPr lang="en-US" sz="1200" b="0" i="0" baseline="0" dirty="0">
                          <a:solidFill>
                            <a:schemeClr val="tx1"/>
                          </a:solidFill>
                          <a:latin typeface="Arial" panose="020B0604020202020204" pitchFamily="34" charset="0"/>
                        </a:rPr>
                        <a:t> lại </a:t>
                      </a:r>
                      <a:r>
                        <a:rPr lang="en-US" sz="1200" b="0" i="0" baseline="0" dirty="0" err="1">
                          <a:solidFill>
                            <a:schemeClr val="tx1"/>
                          </a:solidFill>
                          <a:latin typeface="Arial" panose="020B0604020202020204" pitchFamily="34" charset="0"/>
                        </a:rPr>
                        <a:t>báo</a:t>
                      </a:r>
                      <a:r>
                        <a:rPr lang="en-US" sz="1200" b="0" i="0" baseline="0" dirty="0">
                          <a:solidFill>
                            <a:schemeClr val="tx1"/>
                          </a:solidFill>
                          <a:latin typeface="Arial" panose="020B0604020202020204" pitchFamily="34" charset="0"/>
                        </a:rPr>
                        <a:t> </a:t>
                      </a:r>
                      <a:r>
                        <a:rPr lang="en-US" sz="1200" b="0" i="0" baseline="0" dirty="0" err="1">
                          <a:solidFill>
                            <a:schemeClr val="tx1"/>
                          </a:solidFill>
                          <a:latin typeface="Arial" panose="020B0604020202020204" pitchFamily="34" charset="0"/>
                        </a:rPr>
                        <a:t>cáo</a:t>
                      </a:r>
                      <a:endParaRPr lang="en-US" sz="1200" b="0" i="0" baseline="0" dirty="0">
                        <a:solidFill>
                          <a:schemeClr val="tx1"/>
                        </a:solidFill>
                        <a:latin typeface="Arial" panose="020B0604020202020204" pitchFamily="34" charset="0"/>
                      </a:endParaRPr>
                    </a:p>
                    <a:p>
                      <a:pPr algn="l"/>
                      <a:r>
                        <a:rPr lang="en-US" sz="1200" b="0" i="0" baseline="0" dirty="0">
                          <a:solidFill>
                            <a:schemeClr val="tx1"/>
                          </a:solidFill>
                          <a:latin typeface="Arial" panose="020B0604020202020204" pitchFamily="34" charset="0"/>
                        </a:rPr>
                        <a:t>3h: </a:t>
                      </a:r>
                      <a:r>
                        <a:rPr lang="en-US" sz="1200" b="0" i="0" baseline="0" dirty="0" err="1">
                          <a:solidFill>
                            <a:schemeClr val="tx1"/>
                          </a:solidFill>
                          <a:latin typeface="Arial" panose="020B0604020202020204" pitchFamily="34" charset="0"/>
                        </a:rPr>
                        <a:t>Chuẩn</a:t>
                      </a:r>
                      <a:r>
                        <a:rPr lang="en-US" sz="1200" b="0" i="0" baseline="0" dirty="0">
                          <a:solidFill>
                            <a:schemeClr val="tx1"/>
                          </a:solidFill>
                          <a:latin typeface="Arial" panose="020B0604020202020204" pitchFamily="34" charset="0"/>
                        </a:rPr>
                        <a:t> </a:t>
                      </a:r>
                      <a:r>
                        <a:rPr lang="en-US" sz="1200" b="0" i="0" baseline="0" dirty="0" err="1">
                          <a:solidFill>
                            <a:schemeClr val="tx1"/>
                          </a:solidFill>
                          <a:latin typeface="Arial" panose="020B0604020202020204" pitchFamily="34" charset="0"/>
                        </a:rPr>
                        <a:t>bị</a:t>
                      </a:r>
                      <a:r>
                        <a:rPr lang="en-US" sz="1200" b="0" i="0" baseline="0" dirty="0">
                          <a:solidFill>
                            <a:schemeClr val="tx1"/>
                          </a:solidFill>
                          <a:latin typeface="Arial" panose="020B0604020202020204" pitchFamily="34" charset="0"/>
                        </a:rPr>
                        <a:t> </a:t>
                      </a:r>
                      <a:r>
                        <a:rPr lang="en-US" sz="1200" b="0" i="0" baseline="0" dirty="0" err="1">
                          <a:solidFill>
                            <a:schemeClr val="tx1"/>
                          </a:solidFill>
                          <a:latin typeface="Arial" panose="020B0604020202020204" pitchFamily="34" charset="0"/>
                        </a:rPr>
                        <a:t>thông</a:t>
                      </a:r>
                      <a:r>
                        <a:rPr lang="en-US" sz="1200" b="0" i="0" baseline="0" dirty="0">
                          <a:solidFill>
                            <a:schemeClr val="tx1"/>
                          </a:solidFill>
                          <a:latin typeface="Arial" panose="020B0604020202020204" pitchFamily="34" charset="0"/>
                        </a:rPr>
                        <a:t> tin </a:t>
                      </a:r>
                      <a:r>
                        <a:rPr lang="en-US" sz="1200" b="0" i="0" baseline="0" dirty="0" err="1">
                          <a:solidFill>
                            <a:schemeClr val="tx1"/>
                          </a:solidFill>
                          <a:latin typeface="Arial" panose="020B0604020202020204" pitchFamily="34" charset="0"/>
                        </a:rPr>
                        <a:t>cho</a:t>
                      </a:r>
                      <a:r>
                        <a:rPr lang="en-US" sz="1200" b="0" i="0" baseline="0" dirty="0">
                          <a:solidFill>
                            <a:schemeClr val="tx1"/>
                          </a:solidFill>
                          <a:latin typeface="Arial" panose="020B0604020202020204" pitchFamily="34" charset="0"/>
                        </a:rPr>
                        <a:t> </a:t>
                      </a:r>
                      <a:r>
                        <a:rPr lang="en-US" sz="1200" b="0" i="0" baseline="0" dirty="0" err="1">
                          <a:solidFill>
                            <a:schemeClr val="tx1"/>
                          </a:solidFill>
                          <a:latin typeface="Arial" panose="020B0604020202020204" pitchFamily="34" charset="0"/>
                        </a:rPr>
                        <a:t>buổi</a:t>
                      </a:r>
                      <a:r>
                        <a:rPr lang="en-US" sz="1200" b="0" i="0" baseline="0" dirty="0">
                          <a:solidFill>
                            <a:schemeClr val="tx1"/>
                          </a:solidFill>
                          <a:latin typeface="Arial" panose="020B0604020202020204" pitchFamily="34" charset="0"/>
                        </a:rPr>
                        <a:t> </a:t>
                      </a:r>
                      <a:r>
                        <a:rPr lang="en-US" sz="1200" b="0" i="0" baseline="0" dirty="0" err="1">
                          <a:solidFill>
                            <a:schemeClr val="tx1"/>
                          </a:solidFill>
                          <a:latin typeface="Arial" panose="020B0604020202020204" pitchFamily="34" charset="0"/>
                        </a:rPr>
                        <a:t>họp</a:t>
                      </a:r>
                      <a:r>
                        <a:rPr lang="en-US" sz="1200" b="0" i="0" baseline="0" dirty="0">
                          <a:solidFill>
                            <a:schemeClr val="tx1"/>
                          </a:solidFill>
                          <a:latin typeface="Arial" panose="020B0604020202020204" pitchFamily="34" charset="0"/>
                        </a:rPr>
                        <a:t> </a:t>
                      </a:r>
                      <a:r>
                        <a:rPr lang="en-US" sz="1200" b="0" i="0" baseline="0" dirty="0" err="1">
                          <a:solidFill>
                            <a:schemeClr val="tx1"/>
                          </a:solidFill>
                          <a:latin typeface="Arial" panose="020B0604020202020204" pitchFamily="34" charset="0"/>
                        </a:rPr>
                        <a:t>tuần</a:t>
                      </a:r>
                      <a:r>
                        <a:rPr lang="en-US" sz="1200" b="0" i="0" baseline="0" dirty="0">
                          <a:solidFill>
                            <a:schemeClr val="tx1"/>
                          </a:solidFill>
                          <a:latin typeface="Arial" panose="020B0604020202020204" pitchFamily="34" charset="0"/>
                        </a:rPr>
                        <a:t> </a:t>
                      </a:r>
                      <a:r>
                        <a:rPr lang="en-US" sz="1200" b="0" i="0" baseline="0" dirty="0" err="1">
                          <a:solidFill>
                            <a:schemeClr val="tx1"/>
                          </a:solidFill>
                          <a:latin typeface="Arial" panose="020B0604020202020204" pitchFamily="34" charset="0"/>
                        </a:rPr>
                        <a:t>sau</a:t>
                      </a:r>
                      <a:endParaRPr lang="vi-VN" sz="1200" b="0" i="0" baseline="0" dirty="0">
                        <a:solidFill>
                          <a:schemeClr val="tx1"/>
                        </a:solidFill>
                        <a:latin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3h: Review lại </a:t>
                      </a:r>
                      <a:r>
                        <a:rPr lang="en-US" sz="1200" b="0" i="0" baseline="0" dirty="0" err="1">
                          <a:solidFill>
                            <a:schemeClr val="tx1"/>
                          </a:solidFill>
                          <a:latin typeface="Arial" panose="020B0604020202020204" pitchFamily="34" charset="0"/>
                        </a:rPr>
                        <a:t>các</a:t>
                      </a:r>
                      <a:r>
                        <a:rPr lang="en-US" sz="1200" b="0" i="0" baseline="0" dirty="0">
                          <a:solidFill>
                            <a:schemeClr val="tx1"/>
                          </a:solidFill>
                          <a:latin typeface="Arial" panose="020B0604020202020204" pitchFamily="34" charset="0"/>
                        </a:rPr>
                        <a:t> project </a:t>
                      </a:r>
                      <a:r>
                        <a:rPr lang="en-US" sz="1200" b="0" i="0" baseline="0" dirty="0" err="1">
                          <a:solidFill>
                            <a:schemeClr val="tx1"/>
                          </a:solidFill>
                          <a:latin typeface="Arial" panose="020B0604020202020204" pitchFamily="34" charset="0"/>
                        </a:rPr>
                        <a:t>cũ</a:t>
                      </a:r>
                      <a:endParaRPr lang="en-US" sz="1200" b="0" i="0" baseline="0" dirty="0">
                        <a:solidFill>
                          <a:schemeClr val="tx1"/>
                        </a:solidFill>
                        <a:latin typeface="Arial" panose="020B0604020202020204" pitchFamily="34" charset="0"/>
                      </a:endParaRPr>
                    </a:p>
                    <a:p>
                      <a:pPr algn="l"/>
                      <a:r>
                        <a:rPr lang="en-US" sz="1200" b="0" i="0" baseline="0" dirty="0">
                          <a:solidFill>
                            <a:schemeClr val="tx1"/>
                          </a:solidFill>
                          <a:latin typeface="Arial" panose="020B0604020202020204" pitchFamily="34" charset="0"/>
                        </a:rPr>
                        <a:t>3h: </a:t>
                      </a:r>
                      <a:r>
                        <a:rPr lang="en-US" sz="1200" b="0" i="0" baseline="0" dirty="0" err="1">
                          <a:solidFill>
                            <a:schemeClr val="tx1"/>
                          </a:solidFill>
                          <a:latin typeface="Arial" panose="020B0604020202020204" pitchFamily="34" charset="0"/>
                        </a:rPr>
                        <a:t>Viết</a:t>
                      </a:r>
                      <a:r>
                        <a:rPr lang="en-US" sz="1200" b="0" i="0" baseline="0" dirty="0">
                          <a:solidFill>
                            <a:schemeClr val="tx1"/>
                          </a:solidFill>
                          <a:latin typeface="Arial" panose="020B0604020202020204" pitchFamily="34" charset="0"/>
                        </a:rPr>
                        <a:t> lại testbench </a:t>
                      </a:r>
                      <a:r>
                        <a:rPr lang="en-US" sz="1200" b="0" i="0" baseline="0" dirty="0" err="1">
                          <a:solidFill>
                            <a:schemeClr val="tx1"/>
                          </a:solidFill>
                          <a:latin typeface="Arial" panose="020B0604020202020204" pitchFamily="34" charset="0"/>
                        </a:rPr>
                        <a:t>cho</a:t>
                      </a:r>
                      <a:r>
                        <a:rPr lang="en-US" sz="1200" b="0" i="0" baseline="0" dirty="0">
                          <a:solidFill>
                            <a:schemeClr val="tx1"/>
                          </a:solidFill>
                          <a:latin typeface="Arial" panose="020B0604020202020204" pitchFamily="34" charset="0"/>
                        </a:rPr>
                        <a:t> </a:t>
                      </a:r>
                      <a:r>
                        <a:rPr lang="en-US" sz="1200" b="0" i="0" baseline="0" dirty="0" err="1">
                          <a:solidFill>
                            <a:schemeClr val="tx1"/>
                          </a:solidFill>
                          <a:latin typeface="Arial" panose="020B0604020202020204" pitchFamily="34" charset="0"/>
                        </a:rPr>
                        <a:t>các</a:t>
                      </a:r>
                      <a:r>
                        <a:rPr lang="en-US" sz="1200" b="0" i="0" baseline="0" dirty="0">
                          <a:solidFill>
                            <a:schemeClr val="tx1"/>
                          </a:solidFill>
                          <a:latin typeface="Arial" panose="020B0604020202020204" pitchFamily="34" charset="0"/>
                        </a:rPr>
                        <a:t> project </a:t>
                      </a:r>
                      <a:r>
                        <a:rPr lang="en-US" sz="1200" b="0" i="0" baseline="0" dirty="0" err="1">
                          <a:solidFill>
                            <a:schemeClr val="tx1"/>
                          </a:solidFill>
                          <a:latin typeface="Arial" panose="020B0604020202020204" pitchFamily="34" charset="0"/>
                        </a:rPr>
                        <a:t>cũ</a:t>
                      </a:r>
                      <a:endParaRPr lang="vi-VN" sz="1200" b="0" i="0" baseline="0" dirty="0">
                        <a:solidFill>
                          <a:schemeClr val="tx1"/>
                        </a:solidFill>
                        <a:latin typeface="Arial" panose="020B0604020202020204" pitchFamily="34" charset="0"/>
                      </a:endParaRPr>
                    </a:p>
                  </a:txBody>
                  <a:tcPr anchor="ctr"/>
                </a:tc>
                <a:extLst>
                  <a:ext uri="{0D108BD9-81ED-4DB2-BD59-A6C34878D82A}">
                    <a16:rowId xmlns:a16="http://schemas.microsoft.com/office/drawing/2014/main" val="651526852"/>
                  </a:ext>
                </a:extLst>
              </a:tr>
              <a:tr h="0">
                <a:tc>
                  <a:txBody>
                    <a:bodyPr/>
                    <a:lstStyle/>
                    <a:p>
                      <a:pPr algn="ctr"/>
                      <a:r>
                        <a:rPr lang="en-US" sz="1200" b="0" i="0" baseline="0" dirty="0" err="1">
                          <a:solidFill>
                            <a:schemeClr val="tx1"/>
                          </a:solidFill>
                          <a:latin typeface="Arial" panose="020B0604020202020204" pitchFamily="34" charset="0"/>
                          <a:cs typeface="Arial" panose="020B0604020202020204" pitchFamily="34" charset="0"/>
                        </a:rPr>
                        <a:t>Tuần</a:t>
                      </a:r>
                      <a:r>
                        <a:rPr lang="en-US" sz="1200" b="0" i="0" baseline="0" dirty="0">
                          <a:solidFill>
                            <a:schemeClr val="tx1"/>
                          </a:solidFill>
                          <a:latin typeface="Arial" panose="020B0604020202020204" pitchFamily="34" charset="0"/>
                          <a:cs typeface="Arial" panose="020B0604020202020204" pitchFamily="34" charset="0"/>
                        </a:rPr>
                        <a:t> 2</a:t>
                      </a:r>
                      <a:endParaRPr lang="vi-VN" sz="1200" b="0" i="0" baseline="0" dirty="0">
                        <a:solidFill>
                          <a:schemeClr val="tx1"/>
                        </a:solidFill>
                        <a:latin typeface="Arial" panose="020B0604020202020204" pitchFamily="34" charset="0"/>
                        <a:cs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6h: </a:t>
                      </a:r>
                      <a:r>
                        <a:rPr lang="en-US" sz="1200" b="0" i="0" baseline="0" dirty="0" err="1">
                          <a:solidFill>
                            <a:schemeClr val="tx1"/>
                          </a:solidFill>
                          <a:latin typeface="Arial" panose="020B0604020202020204" pitchFamily="34" charset="0"/>
                        </a:rPr>
                        <a:t>Kiểm</a:t>
                      </a:r>
                      <a:r>
                        <a:rPr lang="en-US" sz="1200" b="0" i="0" baseline="0" dirty="0">
                          <a:solidFill>
                            <a:schemeClr val="tx1"/>
                          </a:solidFill>
                          <a:latin typeface="Arial" panose="020B0604020202020204" pitchFamily="34" charset="0"/>
                        </a:rPr>
                        <a:t> </a:t>
                      </a:r>
                      <a:r>
                        <a:rPr lang="en-US" sz="1200" b="0" i="0" baseline="0" dirty="0" err="1">
                          <a:solidFill>
                            <a:schemeClr val="tx1"/>
                          </a:solidFill>
                          <a:latin typeface="Arial" panose="020B0604020202020204" pitchFamily="34" charset="0"/>
                        </a:rPr>
                        <a:t>tra</a:t>
                      </a:r>
                      <a:r>
                        <a:rPr lang="en-US" sz="1200" b="0" i="0" baseline="0" dirty="0">
                          <a:solidFill>
                            <a:schemeClr val="tx1"/>
                          </a:solidFill>
                          <a:latin typeface="Arial" panose="020B0604020202020204" pitchFamily="34" charset="0"/>
                        </a:rPr>
                        <a:t> lại module </a:t>
                      </a:r>
                      <a:r>
                        <a:rPr lang="en-US" sz="1200" b="0" i="0" baseline="0" dirty="0" err="1">
                          <a:solidFill>
                            <a:schemeClr val="tx1"/>
                          </a:solidFill>
                          <a:latin typeface="Arial" panose="020B0604020202020204" pitchFamily="34" charset="0"/>
                        </a:rPr>
                        <a:t>nhiệt</a:t>
                      </a:r>
                      <a:r>
                        <a:rPr lang="en-US" sz="1200" b="0" i="0" baseline="0" dirty="0">
                          <a:solidFill>
                            <a:schemeClr val="tx1"/>
                          </a:solidFill>
                          <a:latin typeface="Arial" panose="020B0604020202020204" pitchFamily="34" charset="0"/>
                        </a:rPr>
                        <a:t> độ</a:t>
                      </a:r>
                      <a:endParaRPr lang="vi-VN" sz="1200" b="0" i="0" baseline="0" dirty="0">
                        <a:solidFill>
                          <a:schemeClr val="tx1"/>
                        </a:solidFill>
                        <a:latin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baseline="0" dirty="0">
                          <a:solidFill>
                            <a:schemeClr val="tx1"/>
                          </a:solidFill>
                          <a:latin typeface="Arial" panose="020B0604020202020204" pitchFamily="34" charset="0"/>
                        </a:rPr>
                        <a:t>6h: </a:t>
                      </a:r>
                      <a:r>
                        <a:rPr lang="en-US" sz="1200" b="0" i="0" baseline="0" dirty="0" err="1">
                          <a:solidFill>
                            <a:schemeClr val="tx1"/>
                          </a:solidFill>
                          <a:latin typeface="Arial" panose="020B0604020202020204" pitchFamily="34" charset="0"/>
                        </a:rPr>
                        <a:t>Kiểm</a:t>
                      </a:r>
                      <a:r>
                        <a:rPr lang="en-US" sz="1200" b="0" i="0" baseline="0" dirty="0">
                          <a:solidFill>
                            <a:schemeClr val="tx1"/>
                          </a:solidFill>
                          <a:latin typeface="Arial" panose="020B0604020202020204" pitchFamily="34" charset="0"/>
                        </a:rPr>
                        <a:t> </a:t>
                      </a:r>
                      <a:r>
                        <a:rPr lang="en-US" sz="1200" b="0" i="0" baseline="0" dirty="0" err="1">
                          <a:solidFill>
                            <a:schemeClr val="tx1"/>
                          </a:solidFill>
                          <a:latin typeface="Arial" panose="020B0604020202020204" pitchFamily="34" charset="0"/>
                        </a:rPr>
                        <a:t>tra</a:t>
                      </a:r>
                      <a:r>
                        <a:rPr lang="en-US" sz="1200" b="0" i="0" baseline="0" dirty="0">
                          <a:solidFill>
                            <a:schemeClr val="tx1"/>
                          </a:solidFill>
                          <a:latin typeface="Arial" panose="020B0604020202020204" pitchFamily="34" charset="0"/>
                        </a:rPr>
                        <a:t> lại module </a:t>
                      </a:r>
                      <a:r>
                        <a:rPr lang="en-US" sz="1200" b="0" i="0" baseline="0" dirty="0" err="1">
                          <a:solidFill>
                            <a:schemeClr val="tx1"/>
                          </a:solidFill>
                          <a:latin typeface="Arial" panose="020B0604020202020204" pitchFamily="34" charset="0"/>
                        </a:rPr>
                        <a:t>nhiệt</a:t>
                      </a:r>
                      <a:r>
                        <a:rPr lang="en-US" sz="1200" b="0" i="0" baseline="0" dirty="0">
                          <a:solidFill>
                            <a:schemeClr val="tx1"/>
                          </a:solidFill>
                          <a:latin typeface="Arial" panose="020B0604020202020204" pitchFamily="34" charset="0"/>
                        </a:rPr>
                        <a:t> độ</a:t>
                      </a:r>
                      <a:endParaRPr lang="vi-VN" sz="1200" b="0" i="0" baseline="0" dirty="0">
                        <a:solidFill>
                          <a:schemeClr val="tx1"/>
                        </a:solidFill>
                        <a:latin typeface="Arial" panose="020B0604020202020204" pitchFamily="34" charset="0"/>
                      </a:endParaRPr>
                    </a:p>
                    <a:p>
                      <a:pPr algn="l"/>
                      <a:endParaRPr lang="en-US" sz="1200" b="0" i="0" baseline="0" dirty="0">
                        <a:solidFill>
                          <a:schemeClr val="tx1"/>
                        </a:solidFill>
                        <a:latin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6</a:t>
                      </a:r>
                      <a:r>
                        <a:rPr lang="vi-VN" sz="1200" b="0" i="0" baseline="0" dirty="0">
                          <a:solidFill>
                            <a:schemeClr val="tx1"/>
                          </a:solidFill>
                          <a:latin typeface="Arial" panose="020B0604020202020204" pitchFamily="34" charset="0"/>
                        </a:rPr>
                        <a:t>h: </a:t>
                      </a:r>
                      <a:r>
                        <a:rPr lang="en-US" sz="1200" b="0" i="0" baseline="0" dirty="0">
                          <a:solidFill>
                            <a:schemeClr val="tx1"/>
                          </a:solidFill>
                          <a:latin typeface="Arial" panose="020B0604020202020204" pitchFamily="34" charset="0"/>
                        </a:rPr>
                        <a:t>Module LED 7 </a:t>
                      </a:r>
                      <a:r>
                        <a:rPr lang="en-US" sz="1200" b="0" i="0" baseline="0" dirty="0" err="1">
                          <a:solidFill>
                            <a:schemeClr val="tx1"/>
                          </a:solidFill>
                          <a:latin typeface="Arial" panose="020B0604020202020204" pitchFamily="34" charset="0"/>
                        </a:rPr>
                        <a:t>thanh</a:t>
                      </a:r>
                      <a:endParaRPr lang="vi-VN" sz="1200" b="0" i="0" baseline="0" dirty="0">
                        <a:solidFill>
                          <a:schemeClr val="tx1"/>
                        </a:solidFill>
                        <a:latin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6h: Module LED 7 </a:t>
                      </a:r>
                      <a:r>
                        <a:rPr lang="en-US" sz="1200" b="0" i="0" baseline="0" dirty="0" err="1">
                          <a:solidFill>
                            <a:schemeClr val="tx1"/>
                          </a:solidFill>
                          <a:latin typeface="Arial" panose="020B0604020202020204" pitchFamily="34" charset="0"/>
                        </a:rPr>
                        <a:t>thanh</a:t>
                      </a:r>
                      <a:endParaRPr lang="vi-VN" sz="1200" b="0" i="0" baseline="0" dirty="0">
                        <a:solidFill>
                          <a:schemeClr val="tx1"/>
                        </a:solidFill>
                        <a:latin typeface="Arial" panose="020B0604020202020204" pitchFamily="34" charset="0"/>
                      </a:endParaRPr>
                    </a:p>
                  </a:txBody>
                  <a:tcPr anchor="ctr"/>
                </a:tc>
                <a:tc>
                  <a:txBody>
                    <a:bodyPr/>
                    <a:lstStyle/>
                    <a:p>
                      <a:pPr algn="l"/>
                      <a:r>
                        <a:rPr lang="vi-VN" sz="1200" b="0" i="0" baseline="0" dirty="0">
                          <a:solidFill>
                            <a:schemeClr val="tx1"/>
                          </a:solidFill>
                          <a:latin typeface="Arial" panose="020B0604020202020204" pitchFamily="34" charset="0"/>
                        </a:rPr>
                        <a:t>6h: Hiển thị </a:t>
                      </a:r>
                      <a:r>
                        <a:rPr lang="en-US" sz="1200" b="0" i="0" baseline="0" dirty="0" err="1">
                          <a:solidFill>
                            <a:schemeClr val="tx1"/>
                          </a:solidFill>
                          <a:latin typeface="Arial" panose="020B0604020202020204" pitchFamily="34" charset="0"/>
                        </a:rPr>
                        <a:t>góc</a:t>
                      </a:r>
                      <a:endParaRPr lang="en-US" sz="1200" b="0" i="0" baseline="0" dirty="0">
                        <a:solidFill>
                          <a:schemeClr val="tx1"/>
                        </a:solidFill>
                        <a:latin typeface="Arial" panose="020B0604020202020204" pitchFamily="34" charset="0"/>
                      </a:endParaRPr>
                    </a:p>
                  </a:txBody>
                  <a:tcPr anchor="ctr"/>
                </a:tc>
                <a:extLst>
                  <a:ext uri="{0D108BD9-81ED-4DB2-BD59-A6C34878D82A}">
                    <a16:rowId xmlns:a16="http://schemas.microsoft.com/office/drawing/2014/main" val="1954208883"/>
                  </a:ext>
                </a:extLst>
              </a:tr>
              <a:tr h="0">
                <a:tc>
                  <a:txBody>
                    <a:bodyPr/>
                    <a:lstStyle/>
                    <a:p>
                      <a:pPr algn="ctr"/>
                      <a:r>
                        <a:rPr lang="en-US" sz="1200" b="0" i="0" baseline="0" dirty="0" err="1">
                          <a:solidFill>
                            <a:schemeClr val="tx1"/>
                          </a:solidFill>
                          <a:latin typeface="Arial" panose="020B0604020202020204" pitchFamily="34" charset="0"/>
                          <a:cs typeface="Arial" panose="020B0604020202020204" pitchFamily="34" charset="0"/>
                        </a:rPr>
                        <a:t>Tuần</a:t>
                      </a:r>
                      <a:r>
                        <a:rPr lang="en-US" sz="1200" b="0" i="0" baseline="0" dirty="0">
                          <a:solidFill>
                            <a:schemeClr val="tx1"/>
                          </a:solidFill>
                          <a:latin typeface="Arial" panose="020B0604020202020204" pitchFamily="34" charset="0"/>
                          <a:cs typeface="Arial" panose="020B0604020202020204" pitchFamily="34" charset="0"/>
                        </a:rPr>
                        <a:t> 3</a:t>
                      </a:r>
                      <a:endParaRPr lang="vi-VN" sz="1200" b="0" i="0" baseline="0" dirty="0">
                        <a:solidFill>
                          <a:schemeClr val="tx1"/>
                        </a:solidFill>
                        <a:latin typeface="Arial" panose="020B0604020202020204" pitchFamily="34" charset="0"/>
                        <a:cs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6h: Hiển </a:t>
                      </a:r>
                      <a:r>
                        <a:rPr lang="en-US" sz="1200" b="0" i="0" baseline="0" dirty="0" err="1">
                          <a:solidFill>
                            <a:schemeClr val="tx1"/>
                          </a:solidFill>
                          <a:latin typeface="Arial" panose="020B0604020202020204" pitchFamily="34" charset="0"/>
                        </a:rPr>
                        <a:t>thị</a:t>
                      </a:r>
                      <a:r>
                        <a:rPr lang="en-US" sz="1200" b="0" i="0" baseline="0" dirty="0">
                          <a:solidFill>
                            <a:schemeClr val="tx1"/>
                          </a:solidFill>
                          <a:latin typeface="Arial" panose="020B0604020202020204" pitchFamily="34" charset="0"/>
                        </a:rPr>
                        <a:t> </a:t>
                      </a:r>
                      <a:r>
                        <a:rPr lang="en-US" sz="1200" b="0" i="0" baseline="0" dirty="0" err="1">
                          <a:solidFill>
                            <a:schemeClr val="tx1"/>
                          </a:solidFill>
                          <a:latin typeface="Arial" panose="020B0604020202020204" pitchFamily="34" charset="0"/>
                        </a:rPr>
                        <a:t>góc</a:t>
                      </a:r>
                      <a:endParaRPr lang="vi-VN" sz="1200" b="0" i="0" baseline="0" dirty="0">
                        <a:solidFill>
                          <a:schemeClr val="tx1"/>
                        </a:solidFill>
                        <a:latin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6h: </a:t>
                      </a:r>
                      <a:r>
                        <a:rPr lang="en-US" sz="1200" b="0" i="0" baseline="0" dirty="0" err="1">
                          <a:solidFill>
                            <a:schemeClr val="tx1"/>
                          </a:solidFill>
                          <a:latin typeface="Arial" panose="020B0604020202020204" pitchFamily="34" charset="0"/>
                        </a:rPr>
                        <a:t>Ghép</a:t>
                      </a:r>
                      <a:r>
                        <a:rPr lang="en-US" sz="1200" b="0" i="0" baseline="0" dirty="0">
                          <a:solidFill>
                            <a:schemeClr val="tx1"/>
                          </a:solidFill>
                          <a:latin typeface="Arial" panose="020B0604020202020204" pitchFamily="34" charset="0"/>
                        </a:rPr>
                        <a:t> code</a:t>
                      </a:r>
                      <a:endParaRPr lang="vi-VN" sz="1200" b="0" i="0" baseline="0" dirty="0">
                        <a:solidFill>
                          <a:schemeClr val="tx1"/>
                        </a:solidFill>
                        <a:latin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6h: </a:t>
                      </a:r>
                      <a:r>
                        <a:rPr lang="en-US" sz="1200" b="0" i="0" baseline="0" dirty="0" err="1">
                          <a:solidFill>
                            <a:schemeClr val="tx1"/>
                          </a:solidFill>
                          <a:latin typeface="Arial" panose="020B0604020202020204" pitchFamily="34" charset="0"/>
                        </a:rPr>
                        <a:t>Ghép</a:t>
                      </a:r>
                      <a:r>
                        <a:rPr lang="en-US" sz="1200" b="0" i="0" baseline="0" dirty="0">
                          <a:solidFill>
                            <a:schemeClr val="tx1"/>
                          </a:solidFill>
                          <a:latin typeface="Arial" panose="020B0604020202020204" pitchFamily="34" charset="0"/>
                        </a:rPr>
                        <a:t> code</a:t>
                      </a:r>
                      <a:endParaRPr lang="vi-VN" sz="1200" b="0" i="0" baseline="0" dirty="0">
                        <a:solidFill>
                          <a:schemeClr val="tx1"/>
                        </a:solidFill>
                        <a:latin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6h: </a:t>
                      </a:r>
                      <a:r>
                        <a:rPr lang="en-US" sz="1200" b="0" i="0" baseline="0" dirty="0" err="1">
                          <a:solidFill>
                            <a:schemeClr val="tx1"/>
                          </a:solidFill>
                          <a:latin typeface="Arial" panose="020B0604020202020204" pitchFamily="34" charset="0"/>
                        </a:rPr>
                        <a:t>Ghép</a:t>
                      </a:r>
                      <a:r>
                        <a:rPr lang="en-US" sz="1200" b="0" i="0" baseline="0" dirty="0">
                          <a:solidFill>
                            <a:schemeClr val="tx1"/>
                          </a:solidFill>
                          <a:latin typeface="Arial" panose="020B0604020202020204" pitchFamily="34" charset="0"/>
                        </a:rPr>
                        <a:t> code</a:t>
                      </a:r>
                      <a:endParaRPr lang="vi-VN" sz="1200" b="0" i="0" baseline="0" dirty="0">
                        <a:solidFill>
                          <a:schemeClr val="tx1"/>
                        </a:solidFill>
                        <a:latin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6h: </a:t>
                      </a:r>
                      <a:r>
                        <a:rPr lang="en-US" sz="1200" b="0" i="0" baseline="0" dirty="0" err="1">
                          <a:solidFill>
                            <a:schemeClr val="tx1"/>
                          </a:solidFill>
                          <a:latin typeface="Arial" panose="020B0604020202020204" pitchFamily="34" charset="0"/>
                        </a:rPr>
                        <a:t>Ghép</a:t>
                      </a:r>
                      <a:r>
                        <a:rPr lang="en-US" sz="1200" b="0" i="0" baseline="0" dirty="0">
                          <a:solidFill>
                            <a:schemeClr val="tx1"/>
                          </a:solidFill>
                          <a:latin typeface="Arial" panose="020B0604020202020204" pitchFamily="34" charset="0"/>
                        </a:rPr>
                        <a:t> code</a:t>
                      </a:r>
                      <a:endParaRPr lang="vi-VN" sz="1200" b="0" i="0" baseline="0" dirty="0">
                        <a:solidFill>
                          <a:schemeClr val="tx1"/>
                        </a:solidFill>
                        <a:latin typeface="Arial" panose="020B0604020202020204" pitchFamily="34" charset="0"/>
                      </a:endParaRPr>
                    </a:p>
                  </a:txBody>
                  <a:tcPr anchor="ctr"/>
                </a:tc>
                <a:extLst>
                  <a:ext uri="{0D108BD9-81ED-4DB2-BD59-A6C34878D82A}">
                    <a16:rowId xmlns:a16="http://schemas.microsoft.com/office/drawing/2014/main" val="94266133"/>
                  </a:ext>
                </a:extLst>
              </a:tr>
              <a:tr h="0">
                <a:tc>
                  <a:txBody>
                    <a:bodyPr/>
                    <a:lstStyle/>
                    <a:p>
                      <a:pPr algn="ctr"/>
                      <a:r>
                        <a:rPr lang="en-US" sz="1200" b="0" i="0" baseline="0" dirty="0" err="1">
                          <a:solidFill>
                            <a:schemeClr val="tx1"/>
                          </a:solidFill>
                          <a:latin typeface="Arial" panose="020B0604020202020204" pitchFamily="34" charset="0"/>
                          <a:cs typeface="Arial" panose="020B0604020202020204" pitchFamily="34" charset="0"/>
                        </a:rPr>
                        <a:t>Tuần</a:t>
                      </a:r>
                      <a:r>
                        <a:rPr lang="en-US" sz="1200" b="0" i="0" baseline="0" dirty="0">
                          <a:solidFill>
                            <a:schemeClr val="tx1"/>
                          </a:solidFill>
                          <a:latin typeface="Arial" panose="020B0604020202020204" pitchFamily="34" charset="0"/>
                          <a:cs typeface="Arial" panose="020B0604020202020204" pitchFamily="34" charset="0"/>
                        </a:rPr>
                        <a:t> 4</a:t>
                      </a:r>
                      <a:endParaRPr lang="vi-VN" sz="1200" b="0" i="0" baseline="0" dirty="0">
                        <a:solidFill>
                          <a:schemeClr val="tx1"/>
                        </a:solidFill>
                        <a:latin typeface="Arial" panose="020B0604020202020204" pitchFamily="34" charset="0"/>
                        <a:cs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6h: </a:t>
                      </a:r>
                      <a:r>
                        <a:rPr lang="en-US" sz="1200" b="0" i="0" baseline="0" dirty="0" err="1">
                          <a:solidFill>
                            <a:schemeClr val="tx1"/>
                          </a:solidFill>
                          <a:latin typeface="Arial" panose="020B0604020202020204" pitchFamily="34" charset="0"/>
                        </a:rPr>
                        <a:t>Ghép</a:t>
                      </a:r>
                      <a:r>
                        <a:rPr lang="en-US" sz="1200" b="0" i="0" baseline="0" dirty="0">
                          <a:solidFill>
                            <a:schemeClr val="tx1"/>
                          </a:solidFill>
                          <a:latin typeface="Arial" panose="020B0604020202020204" pitchFamily="34" charset="0"/>
                        </a:rPr>
                        <a:t> code</a:t>
                      </a:r>
                      <a:endParaRPr lang="vi-VN" sz="1200" b="0" i="0" baseline="0" dirty="0">
                        <a:solidFill>
                          <a:schemeClr val="tx1"/>
                        </a:solidFill>
                        <a:latin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6h: </a:t>
                      </a:r>
                      <a:r>
                        <a:rPr lang="en-US" sz="1200" b="0" i="0" baseline="0" dirty="0" err="1">
                          <a:solidFill>
                            <a:schemeClr val="tx1"/>
                          </a:solidFill>
                          <a:latin typeface="Arial" panose="020B0604020202020204" pitchFamily="34" charset="0"/>
                        </a:rPr>
                        <a:t>Ghép</a:t>
                      </a:r>
                      <a:r>
                        <a:rPr lang="en-US" sz="1200" b="0" i="0" baseline="0" dirty="0">
                          <a:solidFill>
                            <a:schemeClr val="tx1"/>
                          </a:solidFill>
                          <a:latin typeface="Arial" panose="020B0604020202020204" pitchFamily="34" charset="0"/>
                        </a:rPr>
                        <a:t> code</a:t>
                      </a:r>
                      <a:endParaRPr lang="vi-VN" sz="1200" b="0" i="0" baseline="0" dirty="0">
                        <a:solidFill>
                          <a:schemeClr val="tx1"/>
                        </a:solidFill>
                        <a:latin typeface="Arial" panose="020B0604020202020204" pitchFamily="34" charset="0"/>
                      </a:endParaRPr>
                    </a:p>
                  </a:txBody>
                  <a:tcPr anchor="ctr"/>
                </a:tc>
                <a:tc>
                  <a:txBody>
                    <a:bodyPr/>
                    <a:lstStyle/>
                    <a:p>
                      <a:pPr algn="l"/>
                      <a:r>
                        <a:rPr lang="en-US" sz="1200" b="0" i="0" baseline="0" dirty="0">
                          <a:solidFill>
                            <a:schemeClr val="tx1"/>
                          </a:solidFill>
                          <a:latin typeface="Arial" panose="020B0604020202020204" pitchFamily="34" charset="0"/>
                        </a:rPr>
                        <a:t>4h: </a:t>
                      </a:r>
                      <a:r>
                        <a:rPr lang="en-US" sz="1200" b="0" i="0" baseline="0" dirty="0" err="1">
                          <a:solidFill>
                            <a:schemeClr val="tx1"/>
                          </a:solidFill>
                          <a:latin typeface="Arial" panose="020B0604020202020204" pitchFamily="34" charset="0"/>
                        </a:rPr>
                        <a:t>Ghép</a:t>
                      </a:r>
                      <a:r>
                        <a:rPr lang="en-US" sz="1200" b="0" i="0" baseline="0" dirty="0">
                          <a:solidFill>
                            <a:schemeClr val="tx1"/>
                          </a:solidFill>
                          <a:latin typeface="Arial" panose="020B0604020202020204" pitchFamily="34" charset="0"/>
                        </a:rPr>
                        <a:t> code</a:t>
                      </a:r>
                    </a:p>
                    <a:p>
                      <a:pPr algn="l"/>
                      <a:r>
                        <a:rPr lang="en-US" sz="1200" b="0" i="0" baseline="0" dirty="0">
                          <a:solidFill>
                            <a:schemeClr val="tx1"/>
                          </a:solidFill>
                          <a:latin typeface="Arial" panose="020B0604020202020204" pitchFamily="34" charset="0"/>
                        </a:rPr>
                        <a:t>2h: Debug </a:t>
                      </a:r>
                      <a:r>
                        <a:rPr lang="en-US" sz="1200" b="0" i="0" baseline="0" dirty="0" err="1">
                          <a:solidFill>
                            <a:schemeClr val="tx1"/>
                          </a:solidFill>
                          <a:latin typeface="Arial" panose="020B0604020202020204" pitchFamily="34" charset="0"/>
                        </a:rPr>
                        <a:t>tổng</a:t>
                      </a:r>
                      <a:r>
                        <a:rPr lang="en-US" sz="1200" b="0" i="0" baseline="0" dirty="0">
                          <a:solidFill>
                            <a:schemeClr val="tx1"/>
                          </a:solidFill>
                          <a:latin typeface="Arial" panose="020B0604020202020204" pitchFamily="34" charset="0"/>
                        </a:rPr>
                        <a:t> </a:t>
                      </a:r>
                      <a:endParaRPr lang="vi-VN" sz="1200" b="0" i="0" baseline="0" dirty="0">
                        <a:solidFill>
                          <a:schemeClr val="tx1"/>
                        </a:solidFill>
                        <a:latin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b="0" i="0" baseline="0" dirty="0">
                          <a:solidFill>
                            <a:schemeClr val="tx1"/>
                          </a:solidFill>
                          <a:latin typeface="Arial" panose="020B0604020202020204" pitchFamily="34" charset="0"/>
                          <a:cs typeface="Arial" panose="020B0604020202020204" pitchFamily="34" charset="0"/>
                        </a:rPr>
                        <a:t>6h: Debug tổng</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vi-VN" sz="1200" b="0" i="0" baseline="0" dirty="0">
                        <a:solidFill>
                          <a:schemeClr val="tx1"/>
                        </a:solidFill>
                        <a:latin typeface="Arial" panose="020B0604020202020204" pitchFamily="34" charset="0"/>
                        <a:cs typeface="Arial" panose="020B0604020202020204" pitchFamily="34" charset="0"/>
                      </a:endParaRPr>
                    </a:p>
                    <a:p>
                      <a:pPr algn="ctr"/>
                      <a:endParaRPr lang="vi-VN" sz="1200" b="0" i="0" baseline="0" dirty="0">
                        <a:solidFill>
                          <a:schemeClr val="tx1"/>
                        </a:solidFill>
                        <a:latin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b="0" i="0" baseline="0" dirty="0">
                          <a:solidFill>
                            <a:schemeClr val="tx1"/>
                          </a:solidFill>
                          <a:latin typeface="Arial" panose="020B0604020202020204" pitchFamily="34" charset="0"/>
                          <a:cs typeface="Arial" panose="020B0604020202020204" pitchFamily="34" charset="0"/>
                        </a:rPr>
                        <a:t>6h: Thiết kế cho LED RGB</a:t>
                      </a:r>
                    </a:p>
                    <a:p>
                      <a:pPr algn="ctr"/>
                      <a:endParaRPr lang="vi-VN" sz="1200" b="0" i="0" baseline="0" dirty="0">
                        <a:solidFill>
                          <a:schemeClr val="tx1"/>
                        </a:solidFill>
                        <a:latin typeface="Arial" panose="020B0604020202020204" pitchFamily="34" charset="0"/>
                      </a:endParaRPr>
                    </a:p>
                  </a:txBody>
                  <a:tcPr anchor="ctr"/>
                </a:tc>
                <a:extLst>
                  <a:ext uri="{0D108BD9-81ED-4DB2-BD59-A6C34878D82A}">
                    <a16:rowId xmlns:a16="http://schemas.microsoft.com/office/drawing/2014/main" val="3201384522"/>
                  </a:ext>
                </a:extLst>
              </a:tr>
              <a:tr h="0">
                <a:tc>
                  <a:txBody>
                    <a:bodyPr/>
                    <a:lstStyle/>
                    <a:p>
                      <a:pPr algn="ctr"/>
                      <a:r>
                        <a:rPr lang="en-US" sz="1200" b="0" i="0" baseline="0" dirty="0" err="1">
                          <a:solidFill>
                            <a:schemeClr val="tx1"/>
                          </a:solidFill>
                          <a:latin typeface="Arial" panose="020B0604020202020204" pitchFamily="34" charset="0"/>
                          <a:cs typeface="Arial" panose="020B0604020202020204" pitchFamily="34" charset="0"/>
                        </a:rPr>
                        <a:t>Tuần</a:t>
                      </a:r>
                      <a:r>
                        <a:rPr lang="en-US" sz="1200" b="0" i="0" baseline="0" dirty="0">
                          <a:solidFill>
                            <a:schemeClr val="tx1"/>
                          </a:solidFill>
                          <a:latin typeface="Arial" panose="020B0604020202020204" pitchFamily="34" charset="0"/>
                          <a:cs typeface="Arial" panose="020B0604020202020204" pitchFamily="34" charset="0"/>
                        </a:rPr>
                        <a:t> 5</a:t>
                      </a:r>
                      <a:endParaRPr lang="vi-VN" sz="1200" b="0" i="0" baseline="0" dirty="0">
                        <a:solidFill>
                          <a:schemeClr val="tx1"/>
                        </a:solidFill>
                        <a:latin typeface="Arial" panose="020B0604020202020204" pitchFamily="34" charset="0"/>
                        <a:cs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b="0" i="0" baseline="0" dirty="0">
                          <a:solidFill>
                            <a:schemeClr val="tx1"/>
                          </a:solidFill>
                          <a:latin typeface="Arial" panose="020B0604020202020204" pitchFamily="34" charset="0"/>
                          <a:cs typeface="Arial" panose="020B0604020202020204" pitchFamily="34" charset="0"/>
                        </a:rPr>
                        <a:t>6h: Thiết kế cho LED RGB</a:t>
                      </a:r>
                    </a:p>
                    <a:p>
                      <a:pPr algn="l"/>
                      <a:endParaRPr lang="vi-VN" sz="1200" b="0" i="0" baseline="0" dirty="0">
                        <a:solidFill>
                          <a:schemeClr val="tx1"/>
                        </a:solidFill>
                        <a:latin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b="0" i="0" baseline="0" dirty="0">
                          <a:solidFill>
                            <a:schemeClr val="tx1"/>
                          </a:solidFill>
                          <a:latin typeface="Arial" panose="020B0604020202020204" pitchFamily="34" charset="0"/>
                          <a:cs typeface="Arial" panose="020B0604020202020204" pitchFamily="34" charset="0"/>
                        </a:rPr>
                        <a:t>6h: Thiết kế cho LED RGB</a:t>
                      </a:r>
                    </a:p>
                    <a:p>
                      <a:pPr marL="0" marR="0" lvl="0" indent="0" algn="l" defTabSz="914400" rtl="0" eaLnBrk="1" fontAlgn="auto" latinLnBrk="0" hangingPunct="1">
                        <a:lnSpc>
                          <a:spcPct val="100000"/>
                        </a:lnSpc>
                        <a:spcBef>
                          <a:spcPts val="0"/>
                        </a:spcBef>
                        <a:spcAft>
                          <a:spcPts val="0"/>
                        </a:spcAft>
                        <a:buClrTx/>
                        <a:buSzTx/>
                        <a:buFontTx/>
                        <a:buNone/>
                        <a:tabLst/>
                        <a:defRPr/>
                      </a:pPr>
                      <a:endParaRPr lang="vi-VN" sz="1200" b="0" i="0" baseline="0" dirty="0">
                        <a:solidFill>
                          <a:schemeClr val="tx1"/>
                        </a:solidFill>
                        <a:latin typeface="Arial" panose="020B0604020202020204" pitchFamily="34" charset="0"/>
                        <a:cs typeface="Arial" panose="020B0604020202020204" pitchFamily="34" charset="0"/>
                      </a:endParaRPr>
                    </a:p>
                    <a:p>
                      <a:pPr algn="ctr"/>
                      <a:endParaRPr lang="vi-VN" sz="1200" b="0" i="0" baseline="0" dirty="0">
                        <a:solidFill>
                          <a:schemeClr val="tx1"/>
                        </a:solidFill>
                        <a:latin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b="0" i="0" baseline="0" dirty="0">
                          <a:solidFill>
                            <a:schemeClr val="tx1"/>
                          </a:solidFill>
                          <a:latin typeface="Arial" panose="020B0604020202020204" pitchFamily="34" charset="0"/>
                          <a:cs typeface="Arial" panose="020B0604020202020204" pitchFamily="34" charset="0"/>
                        </a:rPr>
                        <a:t>2h: Thiết kế cho LED RGB</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b="0" i="0" baseline="0" dirty="0">
                          <a:solidFill>
                            <a:schemeClr val="tx1"/>
                          </a:solidFill>
                          <a:latin typeface="Arial" panose="020B0604020202020204" pitchFamily="34" charset="0"/>
                          <a:cs typeface="Arial" panose="020B0604020202020204" pitchFamily="34" charset="0"/>
                        </a:rPr>
                        <a:t>4h: Ghép code</a:t>
                      </a:r>
                    </a:p>
                    <a:p>
                      <a:pPr algn="ctr"/>
                      <a:endParaRPr lang="vi-VN" sz="1200" b="0" i="0" baseline="0" dirty="0">
                        <a:solidFill>
                          <a:schemeClr val="tx1"/>
                        </a:solidFill>
                        <a:latin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b="0" i="0" baseline="0" dirty="0">
                          <a:solidFill>
                            <a:schemeClr val="tx1"/>
                          </a:solidFill>
                          <a:latin typeface="Arial" panose="020B0604020202020204" pitchFamily="34" charset="0"/>
                          <a:cs typeface="Arial" panose="020B0604020202020204" pitchFamily="34" charset="0"/>
                        </a:rPr>
                        <a:t>3h: Ghép code</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200" b="0" i="0" baseline="0" dirty="0">
                          <a:solidFill>
                            <a:schemeClr val="tx1"/>
                          </a:solidFill>
                          <a:latin typeface="Arial" panose="020B0604020202020204" pitchFamily="34" charset="0"/>
                          <a:cs typeface="Arial" panose="020B0604020202020204" pitchFamily="34" charset="0"/>
                        </a:rPr>
                        <a:t>3h: Debug tổng thể</a:t>
                      </a:r>
                    </a:p>
                    <a:p>
                      <a:pPr algn="ctr"/>
                      <a:endParaRPr lang="vi-VN" sz="1200" b="0" i="0" baseline="0" dirty="0">
                        <a:solidFill>
                          <a:schemeClr val="tx1"/>
                        </a:solidFill>
                        <a:latin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200" b="0" i="0" baseline="0" dirty="0">
                          <a:solidFill>
                            <a:schemeClr val="tx1"/>
                          </a:solidFill>
                          <a:latin typeface="Arial" panose="020B0604020202020204" pitchFamily="34" charset="0"/>
                          <a:cs typeface="Arial" panose="020B0604020202020204" pitchFamily="34" charset="0"/>
                        </a:rPr>
                        <a:t>6h: Debug tổng thể</a:t>
                      </a:r>
                    </a:p>
                    <a:p>
                      <a:pPr algn="ctr"/>
                      <a:endParaRPr lang="vi-VN" sz="1200" b="0" i="0" baseline="0" dirty="0">
                        <a:solidFill>
                          <a:schemeClr val="tx1"/>
                        </a:solidFill>
                        <a:latin typeface="Arial" panose="020B0604020202020204" pitchFamily="34" charset="0"/>
                      </a:endParaRPr>
                    </a:p>
                  </a:txBody>
                  <a:tcPr anchor="ctr"/>
                </a:tc>
                <a:extLst>
                  <a:ext uri="{0D108BD9-81ED-4DB2-BD59-A6C34878D82A}">
                    <a16:rowId xmlns:a16="http://schemas.microsoft.com/office/drawing/2014/main" val="2724782663"/>
                  </a:ext>
                </a:extLst>
              </a:tr>
            </a:tbl>
          </a:graphicData>
        </a:graphic>
      </p:graphicFrame>
      <p:sp>
        <p:nvSpPr>
          <p:cNvPr id="5" name="Date Placeholder 4">
            <a:extLst>
              <a:ext uri="{FF2B5EF4-FFF2-40B4-BE49-F238E27FC236}">
                <a16:creationId xmlns:a16="http://schemas.microsoft.com/office/drawing/2014/main" id="{AD9E4B1F-D1F0-CC3D-AD70-5DC0D60B0B34}"/>
              </a:ext>
            </a:extLst>
          </p:cNvPr>
          <p:cNvSpPr>
            <a:spLocks noGrp="1"/>
          </p:cNvSpPr>
          <p:nvPr>
            <p:ph type="dt" sz="half" idx="10"/>
          </p:nvPr>
        </p:nvSpPr>
        <p:spPr/>
        <p:txBody>
          <a:bodyPr/>
          <a:lstStyle/>
          <a:p>
            <a:fld id="{845EE4A2-B591-42D1-AE9D-1264891F05CC}" type="datetime9">
              <a:rPr lang="en-US" smtClean="0"/>
              <a:t>1/30/2026 1:31:25 PM</a:t>
            </a:fld>
            <a:endParaRPr lang="en-US"/>
          </a:p>
        </p:txBody>
      </p:sp>
      <p:sp>
        <p:nvSpPr>
          <p:cNvPr id="6" name="Footer Placeholder 5">
            <a:extLst>
              <a:ext uri="{FF2B5EF4-FFF2-40B4-BE49-F238E27FC236}">
                <a16:creationId xmlns:a16="http://schemas.microsoft.com/office/drawing/2014/main" id="{29C9F3FA-FE57-E026-67F8-6387907D4B32}"/>
              </a:ext>
            </a:extLst>
          </p:cNvPr>
          <p:cNvSpPr>
            <a:spLocks noGrp="1"/>
          </p:cNvSpPr>
          <p:nvPr>
            <p:ph type="ftr" sz="quarter" idx="11"/>
          </p:nvPr>
        </p:nvSpPr>
        <p:spPr/>
        <p:txBody>
          <a:bodyPr/>
          <a:lstStyle/>
          <a:p>
            <a:r>
              <a:rPr lang="en-US"/>
              <a:t>Nguyễn Thành Đạt</a:t>
            </a:r>
            <a:endParaRPr lang="en-US" dirty="0"/>
          </a:p>
        </p:txBody>
      </p:sp>
      <p:sp>
        <p:nvSpPr>
          <p:cNvPr id="7" name="Slide Number Placeholder 6">
            <a:extLst>
              <a:ext uri="{FF2B5EF4-FFF2-40B4-BE49-F238E27FC236}">
                <a16:creationId xmlns:a16="http://schemas.microsoft.com/office/drawing/2014/main" id="{09249B34-FAD3-A9C4-5D1E-D51CCADD50F5}"/>
              </a:ext>
            </a:extLst>
          </p:cNvPr>
          <p:cNvSpPr>
            <a:spLocks noGrp="1"/>
          </p:cNvSpPr>
          <p:nvPr>
            <p:ph type="sldNum" sz="quarter" idx="12"/>
          </p:nvPr>
        </p:nvSpPr>
        <p:spPr/>
        <p:txBody>
          <a:bodyPr/>
          <a:lstStyle/>
          <a:p>
            <a:fld id="{81097CE2-82D9-4ED5-9F0C-F9C654B904AA}" type="slidenum">
              <a:rPr lang="en-US" smtClean="0"/>
              <a:t>24</a:t>
            </a:fld>
            <a:endParaRPr lang="en-US" dirty="0"/>
          </a:p>
        </p:txBody>
      </p:sp>
      <p:sp>
        <p:nvSpPr>
          <p:cNvPr id="8" name="TextBox 7">
            <a:extLst>
              <a:ext uri="{FF2B5EF4-FFF2-40B4-BE49-F238E27FC236}">
                <a16:creationId xmlns:a16="http://schemas.microsoft.com/office/drawing/2014/main" id="{4B3FC733-04AD-2774-A3D3-70826B5E3B2C}"/>
              </a:ext>
            </a:extLst>
          </p:cNvPr>
          <p:cNvSpPr txBox="1"/>
          <p:nvPr/>
        </p:nvSpPr>
        <p:spPr>
          <a:xfrm>
            <a:off x="634482" y="4823927"/>
            <a:ext cx="11084767" cy="646331"/>
          </a:xfrm>
          <a:prstGeom prst="rect">
            <a:avLst/>
          </a:prstGeom>
          <a:noFill/>
        </p:spPr>
        <p:txBody>
          <a:bodyPr wrap="square" rtlCol="0">
            <a:spAutoFit/>
          </a:bodyPr>
          <a:lstStyle/>
          <a:p>
            <a:r>
              <a:rPr lang="en-US" dirty="0" err="1"/>
              <a:t>Bảng</a:t>
            </a:r>
            <a:r>
              <a:rPr lang="en-US" dirty="0"/>
              <a:t> </a:t>
            </a:r>
            <a:r>
              <a:rPr lang="en-US" dirty="0" err="1"/>
              <a:t>xử</a:t>
            </a:r>
            <a:r>
              <a:rPr lang="en-US" dirty="0"/>
              <a:t> </a:t>
            </a:r>
            <a:r>
              <a:rPr lang="en-US" dirty="0" err="1"/>
              <a:t>lý</a:t>
            </a:r>
            <a:r>
              <a:rPr lang="en-US" dirty="0"/>
              <a:t> </a:t>
            </a:r>
            <a:r>
              <a:rPr lang="en-US" dirty="0" err="1"/>
              <a:t>công</a:t>
            </a:r>
            <a:r>
              <a:rPr lang="en-US" dirty="0"/>
              <a:t> </a:t>
            </a:r>
            <a:r>
              <a:rPr lang="en-US" dirty="0" err="1"/>
              <a:t>việc</a:t>
            </a:r>
            <a:r>
              <a:rPr lang="en-US" dirty="0"/>
              <a:t> </a:t>
            </a:r>
            <a:r>
              <a:rPr lang="en-US" dirty="0" err="1"/>
              <a:t>trong</a:t>
            </a:r>
            <a:r>
              <a:rPr lang="en-US" dirty="0"/>
              <a:t> </a:t>
            </a:r>
            <a:r>
              <a:rPr lang="en-US" dirty="0" err="1"/>
              <a:t>đợt</a:t>
            </a:r>
            <a:r>
              <a:rPr lang="en-US" dirty="0"/>
              <a:t> </a:t>
            </a:r>
            <a:r>
              <a:rPr lang="en-US" dirty="0" err="1"/>
              <a:t>này</a:t>
            </a:r>
            <a:r>
              <a:rPr lang="en-US" dirty="0"/>
              <a:t> (</a:t>
            </a:r>
            <a:r>
              <a:rPr lang="en-US" dirty="0" err="1"/>
              <a:t>mỗi</a:t>
            </a:r>
            <a:r>
              <a:rPr lang="en-US" dirty="0"/>
              <a:t> </a:t>
            </a:r>
            <a:r>
              <a:rPr lang="en-US" dirty="0" err="1"/>
              <a:t>ngày</a:t>
            </a:r>
            <a:r>
              <a:rPr lang="en-US" dirty="0"/>
              <a:t> = 8 </a:t>
            </a:r>
            <a:r>
              <a:rPr lang="en-US" dirty="0" err="1"/>
              <a:t>tiếng</a:t>
            </a:r>
            <a:r>
              <a:rPr lang="en-US" dirty="0"/>
              <a:t> </a:t>
            </a:r>
            <a:r>
              <a:rPr lang="en-US" dirty="0" err="1"/>
              <a:t>nhưng</a:t>
            </a:r>
            <a:r>
              <a:rPr lang="en-US" dirty="0"/>
              <a:t> </a:t>
            </a:r>
            <a:r>
              <a:rPr lang="en-US" dirty="0" err="1"/>
              <a:t>sẽ</a:t>
            </a:r>
            <a:r>
              <a:rPr lang="en-US" dirty="0"/>
              <a:t> </a:t>
            </a:r>
            <a:r>
              <a:rPr lang="en-US" dirty="0" err="1"/>
              <a:t>xét</a:t>
            </a:r>
            <a:r>
              <a:rPr lang="en-US" dirty="0"/>
              <a:t> </a:t>
            </a:r>
            <a:r>
              <a:rPr lang="en-US" dirty="0" err="1"/>
              <a:t>khoảng</a:t>
            </a:r>
            <a:r>
              <a:rPr lang="en-US" dirty="0"/>
              <a:t> 6 </a:t>
            </a:r>
            <a:r>
              <a:rPr lang="en-US" dirty="0" err="1"/>
              <a:t>tiếng</a:t>
            </a:r>
            <a:r>
              <a:rPr lang="en-US" dirty="0"/>
              <a:t> </a:t>
            </a:r>
            <a:r>
              <a:rPr lang="en-US" dirty="0" err="1"/>
              <a:t>mỗi</a:t>
            </a:r>
            <a:r>
              <a:rPr lang="en-US" dirty="0"/>
              <a:t> </a:t>
            </a:r>
            <a:r>
              <a:rPr lang="en-US" dirty="0" err="1"/>
              <a:t>ngày</a:t>
            </a:r>
            <a:r>
              <a:rPr lang="en-US" dirty="0"/>
              <a:t> để </a:t>
            </a:r>
            <a:r>
              <a:rPr lang="en-US" dirty="0" err="1"/>
              <a:t>bù</a:t>
            </a:r>
            <a:r>
              <a:rPr lang="en-US" dirty="0"/>
              <a:t> </a:t>
            </a:r>
            <a:r>
              <a:rPr lang="en-US" dirty="0" err="1"/>
              <a:t>trừ</a:t>
            </a:r>
            <a:r>
              <a:rPr lang="en-US" dirty="0"/>
              <a:t> </a:t>
            </a:r>
            <a:r>
              <a:rPr lang="en-US" dirty="0" err="1"/>
              <a:t>thêm</a:t>
            </a:r>
            <a:r>
              <a:rPr lang="en-US" dirty="0"/>
              <a:t> </a:t>
            </a:r>
            <a:r>
              <a:rPr lang="en-US" dirty="0" err="1"/>
              <a:t>các</a:t>
            </a:r>
            <a:r>
              <a:rPr lang="en-US" dirty="0"/>
              <a:t> </a:t>
            </a:r>
            <a:r>
              <a:rPr lang="en-US" dirty="0" err="1"/>
              <a:t>khoảng</a:t>
            </a:r>
            <a:r>
              <a:rPr lang="en-US" dirty="0"/>
              <a:t> </a:t>
            </a:r>
            <a:r>
              <a:rPr lang="en-US" dirty="0" err="1"/>
              <a:t>thời</a:t>
            </a:r>
            <a:r>
              <a:rPr lang="en-US" dirty="0"/>
              <a:t> </a:t>
            </a:r>
            <a:r>
              <a:rPr lang="en-US" dirty="0" err="1"/>
              <a:t>gian</a:t>
            </a:r>
            <a:r>
              <a:rPr lang="en-US" dirty="0"/>
              <a:t> </a:t>
            </a:r>
            <a:r>
              <a:rPr lang="en-US" dirty="0" err="1"/>
              <a:t>họp</a:t>
            </a:r>
            <a:r>
              <a:rPr lang="en-US" dirty="0"/>
              <a:t>, </a:t>
            </a:r>
            <a:r>
              <a:rPr lang="en-US" dirty="0" err="1"/>
              <a:t>báo</a:t>
            </a:r>
            <a:r>
              <a:rPr lang="en-US" dirty="0"/>
              <a:t> </a:t>
            </a:r>
            <a:r>
              <a:rPr lang="en-US" dirty="0" err="1"/>
              <a:t>cáo</a:t>
            </a:r>
            <a:r>
              <a:rPr lang="en-US" dirty="0"/>
              <a:t>, …)</a:t>
            </a:r>
          </a:p>
        </p:txBody>
      </p:sp>
    </p:spTree>
    <p:extLst>
      <p:ext uri="{BB962C8B-B14F-4D97-AF65-F5344CB8AC3E}">
        <p14:creationId xmlns:p14="http://schemas.microsoft.com/office/powerpoint/2010/main" val="28808349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69E92E-68BE-6C1C-4305-E1AF710DA27E}"/>
              </a:ext>
            </a:extLst>
          </p:cNvPr>
          <p:cNvSpPr>
            <a:spLocks noGrp="1"/>
          </p:cNvSpPr>
          <p:nvPr>
            <p:ph idx="1"/>
          </p:nvPr>
        </p:nvSpPr>
        <p:spPr/>
        <p:txBody>
          <a:bodyPr>
            <a:normAutofit/>
          </a:bodyPr>
          <a:lstStyle/>
          <a:p>
            <a:pPr algn="ctr"/>
            <a:r>
              <a:rPr lang="en-US" sz="4000" b="1" dirty="0"/>
              <a:t>1. Tiến độ </a:t>
            </a:r>
            <a:r>
              <a:rPr lang="en-US" sz="4000" b="1" dirty="0" err="1"/>
              <a:t>công</a:t>
            </a:r>
            <a:r>
              <a:rPr lang="en-US" sz="4000" b="1" dirty="0"/>
              <a:t> </a:t>
            </a:r>
            <a:r>
              <a:rPr lang="en-US" sz="4000" b="1" dirty="0" err="1"/>
              <a:t>việc</a:t>
            </a:r>
            <a:endParaRPr lang="en-US" sz="4000" b="1" dirty="0"/>
          </a:p>
        </p:txBody>
      </p:sp>
      <p:sp>
        <p:nvSpPr>
          <p:cNvPr id="2" name="Date Placeholder 1">
            <a:extLst>
              <a:ext uri="{FF2B5EF4-FFF2-40B4-BE49-F238E27FC236}">
                <a16:creationId xmlns:a16="http://schemas.microsoft.com/office/drawing/2014/main" id="{1BDE3D41-C11E-3B19-3E89-A10779B22D2B}"/>
              </a:ext>
            </a:extLst>
          </p:cNvPr>
          <p:cNvSpPr>
            <a:spLocks noGrp="1"/>
          </p:cNvSpPr>
          <p:nvPr>
            <p:ph type="dt" sz="half" idx="10"/>
          </p:nvPr>
        </p:nvSpPr>
        <p:spPr/>
        <p:txBody>
          <a:bodyPr/>
          <a:lstStyle/>
          <a:p>
            <a:fld id="{5F211486-B980-4BF0-9ACF-1330C028BC5E}" type="datetime9">
              <a:rPr lang="en-US" smtClean="0"/>
              <a:t>1/30/2026 1:31:25 PM</a:t>
            </a:fld>
            <a:endParaRPr lang="en-US"/>
          </a:p>
        </p:txBody>
      </p:sp>
      <p:sp>
        <p:nvSpPr>
          <p:cNvPr id="4" name="Footer Placeholder 3">
            <a:extLst>
              <a:ext uri="{FF2B5EF4-FFF2-40B4-BE49-F238E27FC236}">
                <a16:creationId xmlns:a16="http://schemas.microsoft.com/office/drawing/2014/main" id="{D1C5827A-C40F-B28B-CDA6-72EFA8404CBA}"/>
              </a:ext>
            </a:extLst>
          </p:cNvPr>
          <p:cNvSpPr>
            <a:spLocks noGrp="1"/>
          </p:cNvSpPr>
          <p:nvPr>
            <p:ph type="ftr" sz="quarter" idx="11"/>
          </p:nvPr>
        </p:nvSpPr>
        <p:spPr/>
        <p:txBody>
          <a:bodyPr/>
          <a:lstStyle/>
          <a:p>
            <a:r>
              <a:rPr lang="en-US"/>
              <a:t>Nguyễn Thành Đạt</a:t>
            </a:r>
            <a:endParaRPr lang="en-US" dirty="0"/>
          </a:p>
        </p:txBody>
      </p:sp>
      <p:sp>
        <p:nvSpPr>
          <p:cNvPr id="5" name="Slide Number Placeholder 4">
            <a:extLst>
              <a:ext uri="{FF2B5EF4-FFF2-40B4-BE49-F238E27FC236}">
                <a16:creationId xmlns:a16="http://schemas.microsoft.com/office/drawing/2014/main" id="{A5BC8D51-6780-8827-74E8-B35A20BC866A}"/>
              </a:ext>
            </a:extLst>
          </p:cNvPr>
          <p:cNvSpPr>
            <a:spLocks noGrp="1"/>
          </p:cNvSpPr>
          <p:nvPr>
            <p:ph type="sldNum" sz="quarter" idx="12"/>
          </p:nvPr>
        </p:nvSpPr>
        <p:spPr/>
        <p:txBody>
          <a:bodyPr/>
          <a:lstStyle/>
          <a:p>
            <a:fld id="{81097CE2-82D9-4ED5-9F0C-F9C654B904AA}" type="slidenum">
              <a:rPr lang="en-US" smtClean="0"/>
              <a:t>3</a:t>
            </a:fld>
            <a:endParaRPr lang="en-US" dirty="0"/>
          </a:p>
        </p:txBody>
      </p:sp>
    </p:spTree>
    <p:extLst>
      <p:ext uri="{BB962C8B-B14F-4D97-AF65-F5344CB8AC3E}">
        <p14:creationId xmlns:p14="http://schemas.microsoft.com/office/powerpoint/2010/main" val="21946131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956632F-6167-5B2F-0AC0-B7990CDE2809}"/>
              </a:ext>
            </a:extLst>
          </p:cNvPr>
          <p:cNvSpPr/>
          <p:nvPr/>
        </p:nvSpPr>
        <p:spPr>
          <a:xfrm>
            <a:off x="9287256" y="607598"/>
            <a:ext cx="2505456" cy="573360"/>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1500" b="1" dirty="0">
                <a:solidFill>
                  <a:schemeClr val="tx1"/>
                </a:solidFill>
                <a:latin typeface="Arial" panose="020B0604020202020204" pitchFamily="34" charset="0"/>
              </a:rPr>
              <a:t>Tiến độ </a:t>
            </a:r>
            <a:r>
              <a:rPr lang="en-US" sz="1500" b="1" dirty="0" err="1">
                <a:solidFill>
                  <a:schemeClr val="tx1"/>
                </a:solidFill>
                <a:latin typeface="Arial" panose="020B0604020202020204" pitchFamily="34" charset="0"/>
              </a:rPr>
              <a:t>kế</a:t>
            </a:r>
            <a:r>
              <a:rPr lang="en-US" sz="1500" b="1" dirty="0">
                <a:solidFill>
                  <a:schemeClr val="tx1"/>
                </a:solidFill>
                <a:latin typeface="Arial" panose="020B0604020202020204" pitchFamily="34" charset="0"/>
              </a:rPr>
              <a:t> </a:t>
            </a:r>
            <a:r>
              <a:rPr lang="en-US" sz="1500" b="1" dirty="0" err="1">
                <a:solidFill>
                  <a:schemeClr val="tx1"/>
                </a:solidFill>
                <a:latin typeface="Arial" panose="020B0604020202020204" pitchFamily="34" charset="0"/>
              </a:rPr>
              <a:t>hoạch</a:t>
            </a:r>
            <a:endParaRPr lang="en-US" sz="1500" b="1" dirty="0">
              <a:solidFill>
                <a:schemeClr val="tx1"/>
              </a:solidFill>
              <a:latin typeface="Arial" panose="020B0604020202020204" pitchFamily="34" charset="0"/>
            </a:endParaRPr>
          </a:p>
        </p:txBody>
      </p:sp>
      <p:sp>
        <p:nvSpPr>
          <p:cNvPr id="19" name="Rectangle 18">
            <a:extLst>
              <a:ext uri="{FF2B5EF4-FFF2-40B4-BE49-F238E27FC236}">
                <a16:creationId xmlns:a16="http://schemas.microsoft.com/office/drawing/2014/main" id="{08311F12-A7E7-2DBE-3E2B-45F3D5468B9F}"/>
              </a:ext>
            </a:extLst>
          </p:cNvPr>
          <p:cNvSpPr/>
          <p:nvPr/>
        </p:nvSpPr>
        <p:spPr>
          <a:xfrm>
            <a:off x="9287256" y="34238"/>
            <a:ext cx="2505456" cy="573360"/>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1500" b="1" dirty="0">
                <a:solidFill>
                  <a:schemeClr val="tx1"/>
                </a:solidFill>
                <a:latin typeface="Arial" panose="020B0604020202020204" pitchFamily="34" charset="0"/>
              </a:rPr>
              <a:t>Tiến độ </a:t>
            </a:r>
            <a:r>
              <a:rPr lang="en-US" sz="1500" b="1" dirty="0" err="1">
                <a:solidFill>
                  <a:schemeClr val="tx1"/>
                </a:solidFill>
                <a:latin typeface="Arial" panose="020B0604020202020204" pitchFamily="34" charset="0"/>
              </a:rPr>
              <a:t>thực</a:t>
            </a:r>
            <a:r>
              <a:rPr lang="en-US" sz="1500" b="1" dirty="0">
                <a:solidFill>
                  <a:schemeClr val="tx1"/>
                </a:solidFill>
                <a:latin typeface="Arial" panose="020B0604020202020204" pitchFamily="34" charset="0"/>
              </a:rPr>
              <a:t> </a:t>
            </a:r>
            <a:r>
              <a:rPr lang="en-US" sz="1500" b="1" dirty="0" err="1">
                <a:solidFill>
                  <a:schemeClr val="tx1"/>
                </a:solidFill>
                <a:latin typeface="Arial" panose="020B0604020202020204" pitchFamily="34" charset="0"/>
              </a:rPr>
              <a:t>tế</a:t>
            </a:r>
            <a:endParaRPr lang="en-US" sz="1500" b="1" dirty="0">
              <a:solidFill>
                <a:schemeClr val="tx1"/>
              </a:solidFill>
              <a:latin typeface="Arial" panose="020B0604020202020204" pitchFamily="34" charset="0"/>
            </a:endParaRPr>
          </a:p>
        </p:txBody>
      </p:sp>
      <p:sp>
        <p:nvSpPr>
          <p:cNvPr id="2" name="Title 1">
            <a:extLst>
              <a:ext uri="{FF2B5EF4-FFF2-40B4-BE49-F238E27FC236}">
                <a16:creationId xmlns:a16="http://schemas.microsoft.com/office/drawing/2014/main" id="{F787B319-561A-33B2-5DCF-5BC8FEACE690}"/>
              </a:ext>
            </a:extLst>
          </p:cNvPr>
          <p:cNvSpPr>
            <a:spLocks noGrp="1"/>
          </p:cNvSpPr>
          <p:nvPr>
            <p:ph type="title"/>
          </p:nvPr>
        </p:nvSpPr>
        <p:spPr>
          <a:xfrm>
            <a:off x="228599" y="240452"/>
            <a:ext cx="4714875" cy="748454"/>
          </a:xfrm>
        </p:spPr>
        <p:txBody>
          <a:bodyPr>
            <a:normAutofit fontScale="90000"/>
          </a:bodyPr>
          <a:lstStyle/>
          <a:p>
            <a:r>
              <a:rPr lang="en-US" sz="4000" b="1" dirty="0"/>
              <a:t>1. Tiến độ </a:t>
            </a:r>
            <a:r>
              <a:rPr lang="en-US" sz="4000" b="1" dirty="0" err="1"/>
              <a:t>công</a:t>
            </a:r>
            <a:r>
              <a:rPr lang="en-US" sz="4000" b="1" dirty="0"/>
              <a:t> </a:t>
            </a:r>
            <a:r>
              <a:rPr lang="en-US" sz="4000" b="1" dirty="0" err="1"/>
              <a:t>việc</a:t>
            </a:r>
            <a:endParaRPr lang="en-US" sz="4000" b="1" dirty="0"/>
          </a:p>
        </p:txBody>
      </p:sp>
      <p:graphicFrame>
        <p:nvGraphicFramePr>
          <p:cNvPr id="6" name="Table 5">
            <a:extLst>
              <a:ext uri="{FF2B5EF4-FFF2-40B4-BE49-F238E27FC236}">
                <a16:creationId xmlns:a16="http://schemas.microsoft.com/office/drawing/2014/main" id="{380D88B0-C276-DFF6-6784-320B740B7579}"/>
              </a:ext>
            </a:extLst>
          </p:cNvPr>
          <p:cNvGraphicFramePr>
            <a:graphicFrameLocks noGrp="1"/>
          </p:cNvGraphicFramePr>
          <p:nvPr>
            <p:extLst>
              <p:ext uri="{D42A27DB-BD31-4B8C-83A1-F6EECF244321}">
                <p14:modId xmlns:p14="http://schemas.microsoft.com/office/powerpoint/2010/main" val="4049576639"/>
              </p:ext>
            </p:extLst>
          </p:nvPr>
        </p:nvGraphicFramePr>
        <p:xfrm>
          <a:off x="228600" y="1187026"/>
          <a:ext cx="11658593" cy="5120640"/>
        </p:xfrm>
        <a:graphic>
          <a:graphicData uri="http://schemas.openxmlformats.org/drawingml/2006/table">
            <a:tbl>
              <a:tblPr firstRow="1" bandRow="1">
                <a:tableStyleId>{5C22544A-7EE6-4342-B048-85BDC9FD1C3A}</a:tableStyleId>
              </a:tblPr>
              <a:tblGrid>
                <a:gridCol w="2220686">
                  <a:extLst>
                    <a:ext uri="{9D8B030D-6E8A-4147-A177-3AD203B41FA5}">
                      <a16:colId xmlns:a16="http://schemas.microsoft.com/office/drawing/2014/main" val="557709734"/>
                    </a:ext>
                  </a:extLst>
                </a:gridCol>
                <a:gridCol w="555171">
                  <a:extLst>
                    <a:ext uri="{9D8B030D-6E8A-4147-A177-3AD203B41FA5}">
                      <a16:colId xmlns:a16="http://schemas.microsoft.com/office/drawing/2014/main" val="3838809962"/>
                    </a:ext>
                  </a:extLst>
                </a:gridCol>
                <a:gridCol w="555171">
                  <a:extLst>
                    <a:ext uri="{9D8B030D-6E8A-4147-A177-3AD203B41FA5}">
                      <a16:colId xmlns:a16="http://schemas.microsoft.com/office/drawing/2014/main" val="1632349514"/>
                    </a:ext>
                  </a:extLst>
                </a:gridCol>
                <a:gridCol w="555171">
                  <a:extLst>
                    <a:ext uri="{9D8B030D-6E8A-4147-A177-3AD203B41FA5}">
                      <a16:colId xmlns:a16="http://schemas.microsoft.com/office/drawing/2014/main" val="3314883212"/>
                    </a:ext>
                  </a:extLst>
                </a:gridCol>
                <a:gridCol w="555171">
                  <a:extLst>
                    <a:ext uri="{9D8B030D-6E8A-4147-A177-3AD203B41FA5}">
                      <a16:colId xmlns:a16="http://schemas.microsoft.com/office/drawing/2014/main" val="2213056368"/>
                    </a:ext>
                  </a:extLst>
                </a:gridCol>
                <a:gridCol w="555171">
                  <a:extLst>
                    <a:ext uri="{9D8B030D-6E8A-4147-A177-3AD203B41FA5}">
                      <a16:colId xmlns:a16="http://schemas.microsoft.com/office/drawing/2014/main" val="208236902"/>
                    </a:ext>
                  </a:extLst>
                </a:gridCol>
                <a:gridCol w="555171">
                  <a:extLst>
                    <a:ext uri="{9D8B030D-6E8A-4147-A177-3AD203B41FA5}">
                      <a16:colId xmlns:a16="http://schemas.microsoft.com/office/drawing/2014/main" val="1153354079"/>
                    </a:ext>
                  </a:extLst>
                </a:gridCol>
                <a:gridCol w="555171">
                  <a:extLst>
                    <a:ext uri="{9D8B030D-6E8A-4147-A177-3AD203B41FA5}">
                      <a16:colId xmlns:a16="http://schemas.microsoft.com/office/drawing/2014/main" val="3041199050"/>
                    </a:ext>
                  </a:extLst>
                </a:gridCol>
                <a:gridCol w="555171">
                  <a:extLst>
                    <a:ext uri="{9D8B030D-6E8A-4147-A177-3AD203B41FA5}">
                      <a16:colId xmlns:a16="http://schemas.microsoft.com/office/drawing/2014/main" val="3801752670"/>
                    </a:ext>
                  </a:extLst>
                </a:gridCol>
                <a:gridCol w="555171">
                  <a:extLst>
                    <a:ext uri="{9D8B030D-6E8A-4147-A177-3AD203B41FA5}">
                      <a16:colId xmlns:a16="http://schemas.microsoft.com/office/drawing/2014/main" val="2455299377"/>
                    </a:ext>
                  </a:extLst>
                </a:gridCol>
                <a:gridCol w="555171">
                  <a:extLst>
                    <a:ext uri="{9D8B030D-6E8A-4147-A177-3AD203B41FA5}">
                      <a16:colId xmlns:a16="http://schemas.microsoft.com/office/drawing/2014/main" val="75100696"/>
                    </a:ext>
                  </a:extLst>
                </a:gridCol>
                <a:gridCol w="555171">
                  <a:extLst>
                    <a:ext uri="{9D8B030D-6E8A-4147-A177-3AD203B41FA5}">
                      <a16:colId xmlns:a16="http://schemas.microsoft.com/office/drawing/2014/main" val="672050"/>
                    </a:ext>
                  </a:extLst>
                </a:gridCol>
                <a:gridCol w="555171">
                  <a:extLst>
                    <a:ext uri="{9D8B030D-6E8A-4147-A177-3AD203B41FA5}">
                      <a16:colId xmlns:a16="http://schemas.microsoft.com/office/drawing/2014/main" val="2865973520"/>
                    </a:ext>
                  </a:extLst>
                </a:gridCol>
                <a:gridCol w="555171">
                  <a:extLst>
                    <a:ext uri="{9D8B030D-6E8A-4147-A177-3AD203B41FA5}">
                      <a16:colId xmlns:a16="http://schemas.microsoft.com/office/drawing/2014/main" val="2455736120"/>
                    </a:ext>
                  </a:extLst>
                </a:gridCol>
                <a:gridCol w="555171">
                  <a:extLst>
                    <a:ext uri="{9D8B030D-6E8A-4147-A177-3AD203B41FA5}">
                      <a16:colId xmlns:a16="http://schemas.microsoft.com/office/drawing/2014/main" val="3664393200"/>
                    </a:ext>
                  </a:extLst>
                </a:gridCol>
                <a:gridCol w="555171">
                  <a:extLst>
                    <a:ext uri="{9D8B030D-6E8A-4147-A177-3AD203B41FA5}">
                      <a16:colId xmlns:a16="http://schemas.microsoft.com/office/drawing/2014/main" val="2368797913"/>
                    </a:ext>
                  </a:extLst>
                </a:gridCol>
                <a:gridCol w="555171">
                  <a:extLst>
                    <a:ext uri="{9D8B030D-6E8A-4147-A177-3AD203B41FA5}">
                      <a16:colId xmlns:a16="http://schemas.microsoft.com/office/drawing/2014/main" val="2039916614"/>
                    </a:ext>
                  </a:extLst>
                </a:gridCol>
                <a:gridCol w="555171">
                  <a:extLst>
                    <a:ext uri="{9D8B030D-6E8A-4147-A177-3AD203B41FA5}">
                      <a16:colId xmlns:a16="http://schemas.microsoft.com/office/drawing/2014/main" val="2537909306"/>
                    </a:ext>
                  </a:extLst>
                </a:gridCol>
              </a:tblGrid>
              <a:tr h="548640">
                <a:tc rowSpan="2">
                  <a:txBody>
                    <a:bodyPr/>
                    <a:lstStyle/>
                    <a:p>
                      <a:pPr algn="ctr"/>
                      <a:r>
                        <a:rPr lang="en-US" dirty="0">
                          <a:latin typeface="Arial" panose="020B0604020202020204" pitchFamily="34" charset="0"/>
                        </a:rPr>
                        <a:t>Các </a:t>
                      </a:r>
                      <a:r>
                        <a:rPr lang="en-US" dirty="0" err="1">
                          <a:latin typeface="Arial" panose="020B0604020202020204" pitchFamily="34" charset="0"/>
                        </a:rPr>
                        <a:t>nội</a:t>
                      </a:r>
                      <a:r>
                        <a:rPr lang="en-US" dirty="0">
                          <a:latin typeface="Arial" panose="020B0604020202020204" pitchFamily="34" charset="0"/>
                        </a:rPr>
                        <a:t> dung</a:t>
                      </a:r>
                    </a:p>
                  </a:txBody>
                  <a:tcPr anchor="ctr"/>
                </a:tc>
                <a:tc gridSpan="5">
                  <a:txBody>
                    <a:bodyPr/>
                    <a:lstStyle/>
                    <a:p>
                      <a:pPr algn="ctr"/>
                      <a:r>
                        <a:rPr lang="en-US" dirty="0" err="1">
                          <a:latin typeface="Arial" panose="020B0604020202020204" pitchFamily="34" charset="0"/>
                        </a:rPr>
                        <a:t>Tháng</a:t>
                      </a:r>
                      <a:r>
                        <a:rPr lang="en-US" dirty="0">
                          <a:latin typeface="Arial" panose="020B0604020202020204" pitchFamily="34" charset="0"/>
                        </a:rPr>
                        <a:t> 8</a:t>
                      </a:r>
                    </a:p>
                  </a:txBody>
                  <a:tcPr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a:r>
                        <a:rPr lang="en-US" dirty="0" err="1">
                          <a:latin typeface="Arial" panose="020B0604020202020204" pitchFamily="34" charset="0"/>
                        </a:rPr>
                        <a:t>Tháng</a:t>
                      </a:r>
                      <a:r>
                        <a:rPr lang="en-US" dirty="0">
                          <a:latin typeface="Arial" panose="020B0604020202020204" pitchFamily="34" charset="0"/>
                        </a:rPr>
                        <a:t> 9</a:t>
                      </a:r>
                    </a:p>
                  </a:txBody>
                  <a:tcPr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a:r>
                        <a:rPr lang="en-US" dirty="0" err="1">
                          <a:latin typeface="Arial" panose="020B0604020202020204" pitchFamily="34" charset="0"/>
                        </a:rPr>
                        <a:t>Tháng</a:t>
                      </a:r>
                      <a:r>
                        <a:rPr lang="en-US" dirty="0">
                          <a:latin typeface="Arial" panose="020B0604020202020204" pitchFamily="34" charset="0"/>
                        </a:rPr>
                        <a:t> 10</a:t>
                      </a:r>
                    </a:p>
                  </a:txBody>
                  <a:tcPr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a:r>
                        <a:rPr lang="en-US" dirty="0" err="1">
                          <a:latin typeface="Arial" panose="020B0604020202020204" pitchFamily="34" charset="0"/>
                        </a:rPr>
                        <a:t>Tháng</a:t>
                      </a:r>
                      <a:r>
                        <a:rPr lang="en-US" dirty="0">
                          <a:latin typeface="Arial" panose="020B0604020202020204" pitchFamily="34" charset="0"/>
                        </a:rPr>
                        <a:t> 11</a:t>
                      </a:r>
                    </a:p>
                  </a:txBody>
                  <a:tcPr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534990790"/>
                  </a:ext>
                </a:extLst>
              </a:tr>
              <a:tr h="548640">
                <a:tc vMerge="1">
                  <a:txBody>
                    <a:bodyPr/>
                    <a:lstStyle/>
                    <a:p>
                      <a:pPr algn="ctr"/>
                      <a:endParaRPr lang="en-US" dirty="0"/>
                    </a:p>
                  </a:txBody>
                  <a:tcPr anchor="ctr"/>
                </a:tc>
                <a:tc gridSpan="2">
                  <a:txBody>
                    <a:bodyPr/>
                    <a:lstStyle/>
                    <a:p>
                      <a:pPr algn="ctr"/>
                      <a:r>
                        <a:rPr lang="en-US" dirty="0">
                          <a:latin typeface="Arial" panose="020B0604020202020204" pitchFamily="34" charset="0"/>
                        </a:rPr>
                        <a:t>T1</a:t>
                      </a:r>
                    </a:p>
                  </a:txBody>
                  <a:tcPr anchor="ctr"/>
                </a:tc>
                <a:tc hMerge="1">
                  <a:txBody>
                    <a:bodyPr/>
                    <a:lstStyle/>
                    <a:p>
                      <a:pPr algn="ctr"/>
                      <a:endParaRPr lang="en-US" dirty="0"/>
                    </a:p>
                  </a:txBody>
                  <a:tcPr anchor="ctr"/>
                </a:tc>
                <a:tc>
                  <a:txBody>
                    <a:bodyPr/>
                    <a:lstStyle/>
                    <a:p>
                      <a:pPr algn="ctr"/>
                      <a:r>
                        <a:rPr lang="en-US" dirty="0">
                          <a:latin typeface="Arial" panose="020B0604020202020204" pitchFamily="34" charset="0"/>
                        </a:rPr>
                        <a:t>T2</a:t>
                      </a:r>
                    </a:p>
                  </a:txBody>
                  <a:tcPr anchor="ctr"/>
                </a:tc>
                <a:tc>
                  <a:txBody>
                    <a:bodyPr/>
                    <a:lstStyle/>
                    <a:p>
                      <a:pPr algn="ctr"/>
                      <a:r>
                        <a:rPr lang="en-US" dirty="0">
                          <a:latin typeface="Arial" panose="020B0604020202020204" pitchFamily="34" charset="0"/>
                        </a:rPr>
                        <a:t>T3</a:t>
                      </a:r>
                    </a:p>
                  </a:txBody>
                  <a:tcPr anchor="ctr"/>
                </a:tc>
                <a:tc>
                  <a:txBody>
                    <a:bodyPr/>
                    <a:lstStyle/>
                    <a:p>
                      <a:pPr algn="ctr"/>
                      <a:r>
                        <a:rPr lang="en-US" dirty="0">
                          <a:latin typeface="Arial" panose="020B0604020202020204" pitchFamily="34" charset="0"/>
                        </a:rPr>
                        <a:t>T4</a:t>
                      </a:r>
                    </a:p>
                  </a:txBody>
                  <a:tcPr anchor="ctr"/>
                </a:tc>
                <a:tc>
                  <a:txBody>
                    <a:bodyPr/>
                    <a:lstStyle/>
                    <a:p>
                      <a:pPr algn="ctr"/>
                      <a:r>
                        <a:rPr lang="en-US" dirty="0">
                          <a:latin typeface="Arial" panose="020B0604020202020204" pitchFamily="34" charset="0"/>
                        </a:rPr>
                        <a:t>T1</a:t>
                      </a:r>
                    </a:p>
                  </a:txBody>
                  <a:tcPr anchor="ctr"/>
                </a:tc>
                <a:tc>
                  <a:txBody>
                    <a:bodyPr/>
                    <a:lstStyle/>
                    <a:p>
                      <a:pPr algn="ctr"/>
                      <a:r>
                        <a:rPr lang="en-US" dirty="0">
                          <a:latin typeface="Arial" panose="020B0604020202020204" pitchFamily="34" charset="0"/>
                        </a:rPr>
                        <a:t>T2</a:t>
                      </a:r>
                    </a:p>
                  </a:txBody>
                  <a:tcPr anchor="ctr"/>
                </a:tc>
                <a:tc>
                  <a:txBody>
                    <a:bodyPr/>
                    <a:lstStyle/>
                    <a:p>
                      <a:pPr algn="ctr"/>
                      <a:r>
                        <a:rPr lang="en-US" dirty="0">
                          <a:latin typeface="Arial" panose="020B0604020202020204" pitchFamily="34" charset="0"/>
                        </a:rPr>
                        <a:t>T3</a:t>
                      </a:r>
                    </a:p>
                  </a:txBody>
                  <a:tcPr anchor="ctr"/>
                </a:tc>
                <a:tc>
                  <a:txBody>
                    <a:bodyPr/>
                    <a:lstStyle/>
                    <a:p>
                      <a:pPr algn="ctr"/>
                      <a:r>
                        <a:rPr lang="en-US" dirty="0">
                          <a:latin typeface="Arial" panose="020B0604020202020204" pitchFamily="34" charset="0"/>
                        </a:rPr>
                        <a:t>T4</a:t>
                      </a:r>
                    </a:p>
                  </a:txBody>
                  <a:tcPr anchor="ctr"/>
                </a:tc>
                <a:tc>
                  <a:txBody>
                    <a:bodyPr/>
                    <a:lstStyle/>
                    <a:p>
                      <a:pPr algn="ctr"/>
                      <a:r>
                        <a:rPr lang="en-US" dirty="0">
                          <a:latin typeface="Arial" panose="020B0604020202020204" pitchFamily="34" charset="0"/>
                        </a:rPr>
                        <a:t>T1</a:t>
                      </a:r>
                    </a:p>
                  </a:txBody>
                  <a:tcPr anchor="ctr"/>
                </a:tc>
                <a:tc>
                  <a:txBody>
                    <a:bodyPr/>
                    <a:lstStyle/>
                    <a:p>
                      <a:pPr algn="ctr"/>
                      <a:r>
                        <a:rPr lang="en-US" dirty="0">
                          <a:latin typeface="Arial" panose="020B0604020202020204" pitchFamily="34" charset="0"/>
                        </a:rPr>
                        <a:t>T2</a:t>
                      </a:r>
                    </a:p>
                  </a:txBody>
                  <a:tcPr anchor="ctr"/>
                </a:tc>
                <a:tc>
                  <a:txBody>
                    <a:bodyPr/>
                    <a:lstStyle/>
                    <a:p>
                      <a:pPr algn="ctr"/>
                      <a:r>
                        <a:rPr lang="en-US" dirty="0">
                          <a:latin typeface="Arial" panose="020B0604020202020204" pitchFamily="34" charset="0"/>
                        </a:rPr>
                        <a:t>T3</a:t>
                      </a:r>
                    </a:p>
                  </a:txBody>
                  <a:tcPr anchor="ctr"/>
                </a:tc>
                <a:tc>
                  <a:txBody>
                    <a:bodyPr/>
                    <a:lstStyle/>
                    <a:p>
                      <a:pPr algn="ctr"/>
                      <a:r>
                        <a:rPr lang="en-US" dirty="0">
                          <a:latin typeface="Arial" panose="020B0604020202020204" pitchFamily="34" charset="0"/>
                        </a:rPr>
                        <a:t>T4</a:t>
                      </a:r>
                    </a:p>
                  </a:txBody>
                  <a:tcPr anchor="ctr"/>
                </a:tc>
                <a:tc>
                  <a:txBody>
                    <a:bodyPr/>
                    <a:lstStyle/>
                    <a:p>
                      <a:pPr algn="ctr"/>
                      <a:r>
                        <a:rPr lang="en-US" dirty="0">
                          <a:latin typeface="Arial" panose="020B0604020202020204" pitchFamily="34" charset="0"/>
                        </a:rPr>
                        <a:t>T1</a:t>
                      </a:r>
                    </a:p>
                  </a:txBody>
                  <a:tcPr anchor="ctr"/>
                </a:tc>
                <a:tc>
                  <a:txBody>
                    <a:bodyPr/>
                    <a:lstStyle/>
                    <a:p>
                      <a:pPr algn="ctr"/>
                      <a:r>
                        <a:rPr lang="en-US" dirty="0">
                          <a:latin typeface="Arial" panose="020B0604020202020204" pitchFamily="34" charset="0"/>
                        </a:rPr>
                        <a:t>T2</a:t>
                      </a:r>
                    </a:p>
                  </a:txBody>
                  <a:tcPr anchor="ctr"/>
                </a:tc>
                <a:tc>
                  <a:txBody>
                    <a:bodyPr/>
                    <a:lstStyle/>
                    <a:p>
                      <a:pPr algn="ctr"/>
                      <a:r>
                        <a:rPr lang="en-US" dirty="0">
                          <a:latin typeface="Arial" panose="020B0604020202020204" pitchFamily="34" charset="0"/>
                        </a:rPr>
                        <a:t>T3</a:t>
                      </a:r>
                    </a:p>
                  </a:txBody>
                  <a:tcPr anchor="ctr"/>
                </a:tc>
                <a:tc>
                  <a:txBody>
                    <a:bodyPr/>
                    <a:lstStyle/>
                    <a:p>
                      <a:pPr algn="ctr"/>
                      <a:r>
                        <a:rPr lang="en-US" dirty="0">
                          <a:latin typeface="Arial" panose="020B0604020202020204" pitchFamily="34" charset="0"/>
                        </a:rPr>
                        <a:t>T4</a:t>
                      </a:r>
                    </a:p>
                  </a:txBody>
                  <a:tcPr anchor="ctr"/>
                </a:tc>
                <a:extLst>
                  <a:ext uri="{0D108BD9-81ED-4DB2-BD59-A6C34878D82A}">
                    <a16:rowId xmlns:a16="http://schemas.microsoft.com/office/drawing/2014/main" val="166227355"/>
                  </a:ext>
                </a:extLst>
              </a:tr>
              <a:tr h="731520">
                <a:tc>
                  <a:txBody>
                    <a:bodyPr/>
                    <a:lstStyle/>
                    <a:p>
                      <a:pPr algn="ctr"/>
                      <a:r>
                        <a:rPr lang="en-US" dirty="0" err="1">
                          <a:latin typeface="Arial" panose="020B0604020202020204" pitchFamily="34" charset="0"/>
                        </a:rPr>
                        <a:t>Ôn</a:t>
                      </a:r>
                      <a:r>
                        <a:rPr lang="en-US" dirty="0">
                          <a:latin typeface="Arial" panose="020B0604020202020204" pitchFamily="34" charset="0"/>
                        </a:rPr>
                        <a:t> </a:t>
                      </a:r>
                      <a:r>
                        <a:rPr lang="en-US" dirty="0" err="1">
                          <a:latin typeface="Arial" panose="020B0604020202020204" pitchFamily="34" charset="0"/>
                        </a:rPr>
                        <a:t>tập</a:t>
                      </a:r>
                      <a:r>
                        <a:rPr lang="en-US" dirty="0">
                          <a:latin typeface="Arial" panose="020B0604020202020204" pitchFamily="34" charset="0"/>
                        </a:rPr>
                        <a:t> lại </a:t>
                      </a:r>
                      <a:r>
                        <a:rPr lang="en-US" dirty="0" err="1">
                          <a:latin typeface="Arial" panose="020B0604020202020204" pitchFamily="34" charset="0"/>
                        </a:rPr>
                        <a:t>các</a:t>
                      </a:r>
                      <a:r>
                        <a:rPr lang="en-US" dirty="0">
                          <a:latin typeface="Arial" panose="020B0604020202020204" pitchFamily="34" charset="0"/>
                        </a:rPr>
                        <a:t> </a:t>
                      </a:r>
                      <a:r>
                        <a:rPr lang="en-US" dirty="0" err="1">
                          <a:latin typeface="Arial" panose="020B0604020202020204" pitchFamily="34" charset="0"/>
                        </a:rPr>
                        <a:t>mạch</a:t>
                      </a:r>
                      <a:r>
                        <a:rPr lang="en-US" dirty="0">
                          <a:latin typeface="Arial" panose="020B0604020202020204" pitchFamily="34" charset="0"/>
                        </a:rPr>
                        <a:t> Logic </a:t>
                      </a:r>
                      <a:r>
                        <a:rPr lang="en-US" dirty="0" err="1">
                          <a:latin typeface="Arial" panose="020B0604020202020204" pitchFamily="34" charset="0"/>
                        </a:rPr>
                        <a:t>số</a:t>
                      </a:r>
                      <a:r>
                        <a:rPr lang="en-US" dirty="0"/>
                        <a:t> </a:t>
                      </a: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extLst>
                  <a:ext uri="{0D108BD9-81ED-4DB2-BD59-A6C34878D82A}">
                    <a16:rowId xmlns:a16="http://schemas.microsoft.com/office/drawing/2014/main" val="305616696"/>
                  </a:ext>
                </a:extLst>
              </a:tr>
              <a:tr h="731520">
                <a:tc>
                  <a:txBody>
                    <a:bodyPr/>
                    <a:lstStyle/>
                    <a:p>
                      <a:pPr algn="ctr"/>
                      <a:r>
                        <a:rPr lang="en-US" dirty="0" err="1">
                          <a:latin typeface="Arial" panose="020B0604020202020204" pitchFamily="34" charset="0"/>
                        </a:rPr>
                        <a:t>Ôn</a:t>
                      </a:r>
                      <a:r>
                        <a:rPr lang="en-US" dirty="0">
                          <a:latin typeface="Arial" panose="020B0604020202020204" pitchFamily="34" charset="0"/>
                        </a:rPr>
                        <a:t> </a:t>
                      </a:r>
                      <a:r>
                        <a:rPr lang="en-US" dirty="0" err="1">
                          <a:latin typeface="Arial" panose="020B0604020202020204" pitchFamily="34" charset="0"/>
                        </a:rPr>
                        <a:t>tập</a:t>
                      </a:r>
                      <a:r>
                        <a:rPr lang="en-US" dirty="0">
                          <a:latin typeface="Arial" panose="020B0604020202020204" pitchFamily="34" charset="0"/>
                        </a:rPr>
                        <a:t> lại </a:t>
                      </a:r>
                      <a:r>
                        <a:rPr lang="en-US" dirty="0" err="1">
                          <a:latin typeface="Arial" panose="020B0604020202020204" pitchFamily="34" charset="0"/>
                        </a:rPr>
                        <a:t>cách</a:t>
                      </a:r>
                      <a:r>
                        <a:rPr lang="en-US" dirty="0">
                          <a:latin typeface="Arial" panose="020B0604020202020204" pitchFamily="34" charset="0"/>
                        </a:rPr>
                        <a:t> </a:t>
                      </a:r>
                      <a:r>
                        <a:rPr lang="en-US" dirty="0" err="1">
                          <a:latin typeface="Arial" panose="020B0604020202020204" pitchFamily="34" charset="0"/>
                        </a:rPr>
                        <a:t>sử</a:t>
                      </a:r>
                      <a:r>
                        <a:rPr lang="en-US" dirty="0">
                          <a:latin typeface="Arial" panose="020B0604020202020204" pitchFamily="34" charset="0"/>
                        </a:rPr>
                        <a:t> </a:t>
                      </a:r>
                      <a:r>
                        <a:rPr lang="en-US" dirty="0" err="1">
                          <a:latin typeface="Arial" panose="020B0604020202020204" pitchFamily="34" charset="0"/>
                        </a:rPr>
                        <a:t>dụng</a:t>
                      </a:r>
                      <a:r>
                        <a:rPr lang="en-US" dirty="0"/>
                        <a:t> </a:t>
                      </a:r>
                      <a:r>
                        <a:rPr lang="en-US" dirty="0" err="1"/>
                        <a:t>Vivado</a:t>
                      </a:r>
                      <a:endParaRPr lang="en-US" dirty="0"/>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extLst>
                  <a:ext uri="{0D108BD9-81ED-4DB2-BD59-A6C34878D82A}">
                    <a16:rowId xmlns:a16="http://schemas.microsoft.com/office/drawing/2014/main" val="3367589284"/>
                  </a:ext>
                </a:extLst>
              </a:tr>
              <a:tr h="731520">
                <a:tc>
                  <a:txBody>
                    <a:bodyPr/>
                    <a:lstStyle/>
                    <a:p>
                      <a:pPr algn="ctr"/>
                      <a:r>
                        <a:rPr lang="en-US" dirty="0" err="1">
                          <a:latin typeface="Arial" panose="020B0604020202020204" pitchFamily="34" charset="0"/>
                        </a:rPr>
                        <a:t>Thiết</a:t>
                      </a:r>
                      <a:r>
                        <a:rPr lang="en-US" dirty="0">
                          <a:latin typeface="Arial" panose="020B0604020202020204" pitchFamily="34" charset="0"/>
                        </a:rPr>
                        <a:t> </a:t>
                      </a:r>
                      <a:r>
                        <a:rPr lang="en-US" dirty="0" err="1">
                          <a:latin typeface="Arial" panose="020B0604020202020204" pitchFamily="34" charset="0"/>
                        </a:rPr>
                        <a:t>kế</a:t>
                      </a:r>
                      <a:r>
                        <a:rPr lang="en-US" dirty="0">
                          <a:latin typeface="Arial" panose="020B0604020202020204" pitchFamily="34" charset="0"/>
                        </a:rPr>
                        <a:t> </a:t>
                      </a:r>
                      <a:r>
                        <a:rPr lang="en-US" dirty="0" err="1">
                          <a:latin typeface="Arial" panose="020B0604020202020204" pitchFamily="34" charset="0"/>
                        </a:rPr>
                        <a:t>mạch</a:t>
                      </a:r>
                      <a:r>
                        <a:rPr lang="en-US" dirty="0">
                          <a:latin typeface="Arial" panose="020B0604020202020204" pitchFamily="34" charset="0"/>
                        </a:rPr>
                        <a:t> </a:t>
                      </a:r>
                      <a:r>
                        <a:rPr lang="en-US" dirty="0" err="1">
                          <a:latin typeface="Arial" panose="020B0604020202020204" pitchFamily="34" charset="0"/>
                        </a:rPr>
                        <a:t>điều</a:t>
                      </a:r>
                      <a:r>
                        <a:rPr lang="en-US" dirty="0">
                          <a:latin typeface="Arial" panose="020B0604020202020204" pitchFamily="34" charset="0"/>
                        </a:rPr>
                        <a:t> </a:t>
                      </a:r>
                      <a:r>
                        <a:rPr lang="en-US" dirty="0" err="1">
                          <a:latin typeface="Arial" panose="020B0604020202020204" pitchFamily="34" charset="0"/>
                        </a:rPr>
                        <a:t>khiển</a:t>
                      </a:r>
                      <a:r>
                        <a:rPr lang="en-US" dirty="0">
                          <a:latin typeface="Arial" panose="020B0604020202020204" pitchFamily="34" charset="0"/>
                        </a:rPr>
                        <a:t> LED 7 </a:t>
                      </a:r>
                      <a:r>
                        <a:rPr lang="en-US" dirty="0" err="1">
                          <a:latin typeface="Arial" panose="020B0604020202020204" pitchFamily="34" charset="0"/>
                        </a:rPr>
                        <a:t>thanh</a:t>
                      </a:r>
                      <a:endParaRPr lang="en-US" dirty="0"/>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extLst>
                  <a:ext uri="{0D108BD9-81ED-4DB2-BD59-A6C34878D82A}">
                    <a16:rowId xmlns:a16="http://schemas.microsoft.com/office/drawing/2014/main" val="3841897234"/>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rPr>
                        <a:t>Hiển </a:t>
                      </a:r>
                      <a:r>
                        <a:rPr lang="en-US" sz="1800" dirty="0" err="1">
                          <a:latin typeface="Arial" panose="020B0604020202020204" pitchFamily="34" charset="0"/>
                        </a:rPr>
                        <a:t>thị</a:t>
                      </a:r>
                      <a:r>
                        <a:rPr lang="en-US" sz="1800" dirty="0">
                          <a:latin typeface="Arial" panose="020B0604020202020204" pitchFamily="34" charset="0"/>
                        </a:rPr>
                        <a:t> </a:t>
                      </a:r>
                      <a:r>
                        <a:rPr lang="en-US" sz="1800" dirty="0" err="1">
                          <a:latin typeface="Arial" panose="020B0604020202020204" pitchFamily="34" charset="0"/>
                        </a:rPr>
                        <a:t>nhiệt</a:t>
                      </a:r>
                      <a:r>
                        <a:rPr lang="en-US" sz="1800" dirty="0">
                          <a:latin typeface="Arial" panose="020B0604020202020204" pitchFamily="34" charset="0"/>
                        </a:rPr>
                        <a:t> độ </a:t>
                      </a:r>
                      <a:r>
                        <a:rPr lang="en-US" sz="1800" dirty="0" err="1">
                          <a:latin typeface="Arial" panose="020B0604020202020204" pitchFamily="34" charset="0"/>
                        </a:rPr>
                        <a:t>trên</a:t>
                      </a:r>
                      <a:r>
                        <a:rPr lang="en-US" sz="1800" dirty="0">
                          <a:latin typeface="Arial" panose="020B0604020202020204" pitchFamily="34" charset="0"/>
                        </a:rPr>
                        <a:t> ADT7420 </a:t>
                      </a:r>
                      <a:r>
                        <a:rPr lang="en-US" sz="1800" dirty="0" err="1">
                          <a:latin typeface="Arial" panose="020B0604020202020204" pitchFamily="34" charset="0"/>
                        </a:rPr>
                        <a:t>với</a:t>
                      </a:r>
                      <a:r>
                        <a:rPr lang="en-US" sz="1800" dirty="0">
                          <a:latin typeface="Arial" panose="020B0604020202020204" pitchFamily="34" charset="0"/>
                        </a:rPr>
                        <a:t> I2C</a:t>
                      </a: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extLst>
                  <a:ext uri="{0D108BD9-81ED-4DB2-BD59-A6C34878D82A}">
                    <a16:rowId xmlns:a16="http://schemas.microsoft.com/office/drawing/2014/main" val="278639323"/>
                  </a:ext>
                </a:extLst>
              </a:tr>
              <a:tr h="73152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dirty="0">
                          <a:latin typeface="Arial" panose="020B0604020202020204" pitchFamily="34" charset="0"/>
                        </a:rPr>
                        <a:t>Hiển </a:t>
                      </a:r>
                      <a:r>
                        <a:rPr lang="en-US" sz="1800" dirty="0" err="1">
                          <a:latin typeface="Arial" panose="020B0604020202020204" pitchFamily="34" charset="0"/>
                        </a:rPr>
                        <a:t>thị</a:t>
                      </a:r>
                      <a:r>
                        <a:rPr lang="en-US" sz="1800" dirty="0">
                          <a:latin typeface="Arial" panose="020B0604020202020204" pitchFamily="34" charset="0"/>
                        </a:rPr>
                        <a:t> </a:t>
                      </a:r>
                      <a:r>
                        <a:rPr lang="en-US" sz="1800" dirty="0" err="1">
                          <a:latin typeface="Arial" panose="020B0604020202020204" pitchFamily="34" charset="0"/>
                        </a:rPr>
                        <a:t>góc</a:t>
                      </a:r>
                      <a:r>
                        <a:rPr lang="en-US" sz="1800" dirty="0">
                          <a:latin typeface="Arial" panose="020B0604020202020204" pitchFamily="34" charset="0"/>
                        </a:rPr>
                        <a:t> </a:t>
                      </a:r>
                      <a:r>
                        <a:rPr lang="en-US" sz="1800" dirty="0" err="1">
                          <a:latin typeface="Arial" panose="020B0604020202020204" pitchFamily="34" charset="0"/>
                        </a:rPr>
                        <a:t>trong</a:t>
                      </a:r>
                      <a:r>
                        <a:rPr lang="en-US" sz="1800" dirty="0">
                          <a:latin typeface="Arial" panose="020B0604020202020204" pitchFamily="34" charset="0"/>
                        </a:rPr>
                        <a:t> </a:t>
                      </a:r>
                      <a:r>
                        <a:rPr lang="en-US" sz="1800" dirty="0" err="1">
                          <a:latin typeface="Arial" panose="020B0604020202020204" pitchFamily="34" charset="0"/>
                        </a:rPr>
                        <a:t>hệ</a:t>
                      </a:r>
                      <a:r>
                        <a:rPr lang="en-US" sz="1800" dirty="0">
                          <a:latin typeface="Arial" panose="020B0604020202020204" pitchFamily="34" charset="0"/>
                        </a:rPr>
                        <a:t> </a:t>
                      </a:r>
                      <a:r>
                        <a:rPr lang="en-US" sz="1800" dirty="0" err="1">
                          <a:latin typeface="Arial" panose="020B0604020202020204" pitchFamily="34" charset="0"/>
                        </a:rPr>
                        <a:t>tạo</a:t>
                      </a:r>
                      <a:r>
                        <a:rPr lang="en-US" sz="1800" dirty="0">
                          <a:latin typeface="Arial" panose="020B0604020202020204" pitchFamily="34" charset="0"/>
                        </a:rPr>
                        <a:t> </a:t>
                      </a:r>
                      <a:r>
                        <a:rPr lang="en-US" sz="1800" dirty="0"/>
                        <a:t>độ </a:t>
                      </a:r>
                      <a:r>
                        <a:rPr lang="en-US" sz="1800" dirty="0" err="1"/>
                        <a:t>Oxyz</a:t>
                      </a:r>
                      <a:r>
                        <a:rPr lang="en-US" sz="1800" dirty="0"/>
                        <a:t> </a:t>
                      </a:r>
                      <a:r>
                        <a:rPr lang="en-US" sz="1800" dirty="0" err="1"/>
                        <a:t>với</a:t>
                      </a:r>
                      <a:r>
                        <a:rPr lang="en-US" sz="1800" dirty="0"/>
                        <a:t> ADXL362 </a:t>
                      </a:r>
                      <a:r>
                        <a:rPr lang="en-US" sz="1800" dirty="0" err="1"/>
                        <a:t>với</a:t>
                      </a:r>
                      <a:r>
                        <a:rPr lang="en-US" sz="1800" dirty="0"/>
                        <a:t> SPI</a:t>
                      </a: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tc>
                  <a:txBody>
                    <a:bodyPr/>
                    <a:lstStyle/>
                    <a:p>
                      <a:pPr algn="ctr"/>
                      <a:endParaRPr lang="en-US" dirty="0">
                        <a:latin typeface="Arial" panose="020B0604020202020204" pitchFamily="34" charset="0"/>
                      </a:endParaRPr>
                    </a:p>
                  </a:txBody>
                  <a:tcPr anchor="ctr"/>
                </a:tc>
                <a:extLst>
                  <a:ext uri="{0D108BD9-81ED-4DB2-BD59-A6C34878D82A}">
                    <a16:rowId xmlns:a16="http://schemas.microsoft.com/office/drawing/2014/main" val="1000542937"/>
                  </a:ext>
                </a:extLst>
              </a:tr>
            </a:tbl>
          </a:graphicData>
        </a:graphic>
      </p:graphicFrame>
      <p:sp>
        <p:nvSpPr>
          <p:cNvPr id="7" name="Arrow: Right 6">
            <a:extLst>
              <a:ext uri="{FF2B5EF4-FFF2-40B4-BE49-F238E27FC236}">
                <a16:creationId xmlns:a16="http://schemas.microsoft.com/office/drawing/2014/main" id="{43A0B0DD-05B3-4A65-8104-AE1F8930B02A}"/>
              </a:ext>
            </a:extLst>
          </p:cNvPr>
          <p:cNvSpPr/>
          <p:nvPr/>
        </p:nvSpPr>
        <p:spPr>
          <a:xfrm>
            <a:off x="2596896" y="2273808"/>
            <a:ext cx="969264" cy="39319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latin typeface="Arial" panose="020B0604020202020204" pitchFamily="34" charset="0"/>
              </a:rPr>
              <a:t>30h</a:t>
            </a:r>
          </a:p>
        </p:txBody>
      </p:sp>
      <p:sp>
        <p:nvSpPr>
          <p:cNvPr id="8" name="Arrow: Right 7">
            <a:extLst>
              <a:ext uri="{FF2B5EF4-FFF2-40B4-BE49-F238E27FC236}">
                <a16:creationId xmlns:a16="http://schemas.microsoft.com/office/drawing/2014/main" id="{22118398-8436-1AF9-9D24-A2785F0A89C4}"/>
              </a:ext>
            </a:extLst>
          </p:cNvPr>
          <p:cNvSpPr/>
          <p:nvPr/>
        </p:nvSpPr>
        <p:spPr>
          <a:xfrm>
            <a:off x="3566161" y="3060192"/>
            <a:ext cx="2103126" cy="39319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latin typeface="Arial" panose="020B0604020202020204" pitchFamily="34" charset="0"/>
              </a:rPr>
              <a:t>30h</a:t>
            </a:r>
          </a:p>
        </p:txBody>
      </p:sp>
      <p:sp>
        <p:nvSpPr>
          <p:cNvPr id="9" name="Arrow: Right 8">
            <a:extLst>
              <a:ext uri="{FF2B5EF4-FFF2-40B4-BE49-F238E27FC236}">
                <a16:creationId xmlns:a16="http://schemas.microsoft.com/office/drawing/2014/main" id="{90909528-2447-C102-A425-AD45FE491EF0}"/>
              </a:ext>
            </a:extLst>
          </p:cNvPr>
          <p:cNvSpPr/>
          <p:nvPr/>
        </p:nvSpPr>
        <p:spPr>
          <a:xfrm>
            <a:off x="3746501" y="3769614"/>
            <a:ext cx="1349374" cy="39319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latin typeface="Arial" panose="020B0604020202020204" pitchFamily="34" charset="0"/>
              </a:rPr>
              <a:t>45h</a:t>
            </a:r>
          </a:p>
        </p:txBody>
      </p:sp>
      <p:sp>
        <p:nvSpPr>
          <p:cNvPr id="10" name="Arrow: Right 9">
            <a:extLst>
              <a:ext uri="{FF2B5EF4-FFF2-40B4-BE49-F238E27FC236}">
                <a16:creationId xmlns:a16="http://schemas.microsoft.com/office/drawing/2014/main" id="{74934821-4C1E-C162-B229-1E5776792AB8}"/>
              </a:ext>
            </a:extLst>
          </p:cNvPr>
          <p:cNvSpPr/>
          <p:nvPr/>
        </p:nvSpPr>
        <p:spPr>
          <a:xfrm>
            <a:off x="5095875" y="4470103"/>
            <a:ext cx="3340989" cy="39319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1000" b="1" dirty="0">
                <a:latin typeface="Arial" panose="020B0604020202020204" pitchFamily="34" charset="0"/>
              </a:rPr>
              <a:t>60h</a:t>
            </a:r>
          </a:p>
        </p:txBody>
      </p:sp>
      <p:sp>
        <p:nvSpPr>
          <p:cNvPr id="11" name="Arrow: Right 10">
            <a:extLst>
              <a:ext uri="{FF2B5EF4-FFF2-40B4-BE49-F238E27FC236}">
                <a16:creationId xmlns:a16="http://schemas.microsoft.com/office/drawing/2014/main" id="{77C8ED90-589F-D6A3-B322-E1C7A11D9502}"/>
              </a:ext>
            </a:extLst>
          </p:cNvPr>
          <p:cNvSpPr/>
          <p:nvPr/>
        </p:nvSpPr>
        <p:spPr>
          <a:xfrm>
            <a:off x="8624316" y="5266944"/>
            <a:ext cx="2911770" cy="39319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1000" b="1" dirty="0">
                <a:latin typeface="Arial" panose="020B0604020202020204" pitchFamily="34" charset="0"/>
              </a:rPr>
              <a:t>60h</a:t>
            </a:r>
          </a:p>
        </p:txBody>
      </p:sp>
      <p:sp>
        <p:nvSpPr>
          <p:cNvPr id="12" name="Arrow: Right 11">
            <a:extLst>
              <a:ext uri="{FF2B5EF4-FFF2-40B4-BE49-F238E27FC236}">
                <a16:creationId xmlns:a16="http://schemas.microsoft.com/office/drawing/2014/main" id="{167C4EE9-F8E3-38B6-3E0C-08C18F52DABC}"/>
              </a:ext>
            </a:extLst>
          </p:cNvPr>
          <p:cNvSpPr/>
          <p:nvPr/>
        </p:nvSpPr>
        <p:spPr>
          <a:xfrm>
            <a:off x="2596896" y="2667000"/>
            <a:ext cx="1389888" cy="393192"/>
          </a:xfrm>
          <a:prstGeom prst="righ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latin typeface="Arial" panose="020B0604020202020204" pitchFamily="34" charset="0"/>
              </a:rPr>
              <a:t>40h</a:t>
            </a:r>
          </a:p>
        </p:txBody>
      </p:sp>
      <p:sp>
        <p:nvSpPr>
          <p:cNvPr id="13" name="Arrow: Right 12">
            <a:extLst>
              <a:ext uri="{FF2B5EF4-FFF2-40B4-BE49-F238E27FC236}">
                <a16:creationId xmlns:a16="http://schemas.microsoft.com/office/drawing/2014/main" id="{60CC621F-BCF3-96E9-B82E-6D21CB95F3F8}"/>
              </a:ext>
            </a:extLst>
          </p:cNvPr>
          <p:cNvSpPr/>
          <p:nvPr/>
        </p:nvSpPr>
        <p:spPr>
          <a:xfrm>
            <a:off x="4164657" y="3385481"/>
            <a:ext cx="649224" cy="393192"/>
          </a:xfrm>
          <a:prstGeom prst="righ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latin typeface="Arial" panose="020B0604020202020204" pitchFamily="34" charset="0"/>
              </a:rPr>
              <a:t>15h</a:t>
            </a:r>
          </a:p>
        </p:txBody>
      </p:sp>
      <p:sp>
        <p:nvSpPr>
          <p:cNvPr id="14" name="Arrow: Right 13">
            <a:extLst>
              <a:ext uri="{FF2B5EF4-FFF2-40B4-BE49-F238E27FC236}">
                <a16:creationId xmlns:a16="http://schemas.microsoft.com/office/drawing/2014/main" id="{6AB83A3A-1C9D-C546-5789-02BFF97C1249}"/>
              </a:ext>
            </a:extLst>
          </p:cNvPr>
          <p:cNvSpPr/>
          <p:nvPr/>
        </p:nvSpPr>
        <p:spPr>
          <a:xfrm>
            <a:off x="4683174" y="4041182"/>
            <a:ext cx="1095326" cy="393192"/>
          </a:xfrm>
          <a:prstGeom prst="righ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latin typeface="Arial" panose="020B0604020202020204" pitchFamily="34" charset="0"/>
              </a:rPr>
              <a:t>30h</a:t>
            </a:r>
          </a:p>
        </p:txBody>
      </p:sp>
      <p:sp>
        <p:nvSpPr>
          <p:cNvPr id="15" name="Arrow: Right 14">
            <a:extLst>
              <a:ext uri="{FF2B5EF4-FFF2-40B4-BE49-F238E27FC236}">
                <a16:creationId xmlns:a16="http://schemas.microsoft.com/office/drawing/2014/main" id="{85BBBA76-5E3B-81D1-C73F-6CA9947D5ADC}"/>
              </a:ext>
            </a:extLst>
          </p:cNvPr>
          <p:cNvSpPr/>
          <p:nvPr/>
        </p:nvSpPr>
        <p:spPr>
          <a:xfrm>
            <a:off x="5778500" y="4800091"/>
            <a:ext cx="1714500" cy="393192"/>
          </a:xfrm>
          <a:prstGeom prst="righ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1000" b="1" dirty="0">
                <a:latin typeface="Arial" panose="020B0604020202020204" pitchFamily="34" charset="0"/>
              </a:rPr>
              <a:t>45h</a:t>
            </a:r>
          </a:p>
        </p:txBody>
      </p:sp>
      <p:sp>
        <p:nvSpPr>
          <p:cNvPr id="16" name="Arrow: Right 15">
            <a:extLst>
              <a:ext uri="{FF2B5EF4-FFF2-40B4-BE49-F238E27FC236}">
                <a16:creationId xmlns:a16="http://schemas.microsoft.com/office/drawing/2014/main" id="{A858F0F2-A672-1F3F-4B9C-CD487A69B019}"/>
              </a:ext>
            </a:extLst>
          </p:cNvPr>
          <p:cNvSpPr/>
          <p:nvPr/>
        </p:nvSpPr>
        <p:spPr>
          <a:xfrm>
            <a:off x="7490460" y="5660136"/>
            <a:ext cx="1133856" cy="393192"/>
          </a:xfrm>
          <a:prstGeom prst="righ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b="1" dirty="0">
                <a:latin typeface="Arial" panose="020B0604020202020204" pitchFamily="34" charset="0"/>
              </a:rPr>
              <a:t>30h</a:t>
            </a:r>
          </a:p>
        </p:txBody>
      </p:sp>
      <p:sp>
        <p:nvSpPr>
          <p:cNvPr id="17" name="Arrow: Right 16">
            <a:extLst>
              <a:ext uri="{FF2B5EF4-FFF2-40B4-BE49-F238E27FC236}">
                <a16:creationId xmlns:a16="http://schemas.microsoft.com/office/drawing/2014/main" id="{50B1BF78-741F-F4F9-71AA-80D492B36727}"/>
              </a:ext>
            </a:extLst>
          </p:cNvPr>
          <p:cNvSpPr/>
          <p:nvPr/>
        </p:nvSpPr>
        <p:spPr>
          <a:xfrm>
            <a:off x="9424416" y="142948"/>
            <a:ext cx="512064" cy="39319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ndParaRPr>
          </a:p>
        </p:txBody>
      </p:sp>
      <p:sp>
        <p:nvSpPr>
          <p:cNvPr id="18" name="Arrow: Right 17">
            <a:extLst>
              <a:ext uri="{FF2B5EF4-FFF2-40B4-BE49-F238E27FC236}">
                <a16:creationId xmlns:a16="http://schemas.microsoft.com/office/drawing/2014/main" id="{BEFCFC69-3942-7DF7-9FA8-708C1AB97CD8}"/>
              </a:ext>
            </a:extLst>
          </p:cNvPr>
          <p:cNvSpPr/>
          <p:nvPr/>
        </p:nvSpPr>
        <p:spPr>
          <a:xfrm>
            <a:off x="9442704" y="698525"/>
            <a:ext cx="512064" cy="393192"/>
          </a:xfrm>
          <a:prstGeom prst="righ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ndParaRPr>
          </a:p>
        </p:txBody>
      </p:sp>
      <p:sp>
        <p:nvSpPr>
          <p:cNvPr id="4" name="Date Placeholder 3">
            <a:extLst>
              <a:ext uri="{FF2B5EF4-FFF2-40B4-BE49-F238E27FC236}">
                <a16:creationId xmlns:a16="http://schemas.microsoft.com/office/drawing/2014/main" id="{478CE963-7BE7-6D20-C9A2-E46093125445}"/>
              </a:ext>
            </a:extLst>
          </p:cNvPr>
          <p:cNvSpPr>
            <a:spLocks noGrp="1"/>
          </p:cNvSpPr>
          <p:nvPr>
            <p:ph type="dt" sz="half" idx="10"/>
          </p:nvPr>
        </p:nvSpPr>
        <p:spPr/>
        <p:txBody>
          <a:bodyPr/>
          <a:lstStyle/>
          <a:p>
            <a:fld id="{4E8FE0F6-5BF6-4BA7-B96D-108924874CDA}" type="datetime9">
              <a:rPr lang="en-US" smtClean="0"/>
              <a:t>1/30/2026 1:31:25 PM</a:t>
            </a:fld>
            <a:endParaRPr lang="en-US"/>
          </a:p>
        </p:txBody>
      </p:sp>
      <p:sp>
        <p:nvSpPr>
          <p:cNvPr id="5" name="Footer Placeholder 4">
            <a:extLst>
              <a:ext uri="{FF2B5EF4-FFF2-40B4-BE49-F238E27FC236}">
                <a16:creationId xmlns:a16="http://schemas.microsoft.com/office/drawing/2014/main" id="{4D869280-4A94-D73F-E02A-FAD23350B07D}"/>
              </a:ext>
            </a:extLst>
          </p:cNvPr>
          <p:cNvSpPr>
            <a:spLocks noGrp="1"/>
          </p:cNvSpPr>
          <p:nvPr>
            <p:ph type="ftr" sz="quarter" idx="11"/>
          </p:nvPr>
        </p:nvSpPr>
        <p:spPr/>
        <p:txBody>
          <a:bodyPr/>
          <a:lstStyle/>
          <a:p>
            <a:r>
              <a:rPr lang="en-US"/>
              <a:t>Nguyễn Thành Đạt</a:t>
            </a:r>
            <a:endParaRPr lang="en-US" dirty="0"/>
          </a:p>
        </p:txBody>
      </p:sp>
      <p:sp>
        <p:nvSpPr>
          <p:cNvPr id="21" name="Slide Number Placeholder 20">
            <a:extLst>
              <a:ext uri="{FF2B5EF4-FFF2-40B4-BE49-F238E27FC236}">
                <a16:creationId xmlns:a16="http://schemas.microsoft.com/office/drawing/2014/main" id="{E118420B-482A-7199-C0E5-C2F33D0447D1}"/>
              </a:ext>
            </a:extLst>
          </p:cNvPr>
          <p:cNvSpPr>
            <a:spLocks noGrp="1"/>
          </p:cNvSpPr>
          <p:nvPr>
            <p:ph type="sldNum" sz="quarter" idx="12"/>
          </p:nvPr>
        </p:nvSpPr>
        <p:spPr/>
        <p:txBody>
          <a:bodyPr/>
          <a:lstStyle/>
          <a:p>
            <a:fld id="{81097CE2-82D9-4ED5-9F0C-F9C654B904AA}" type="slidenum">
              <a:rPr lang="en-US" smtClean="0"/>
              <a:t>4</a:t>
            </a:fld>
            <a:endParaRPr lang="en-US" dirty="0"/>
          </a:p>
        </p:txBody>
      </p:sp>
      <p:sp>
        <p:nvSpPr>
          <p:cNvPr id="22" name="Rectangle 21">
            <a:extLst>
              <a:ext uri="{FF2B5EF4-FFF2-40B4-BE49-F238E27FC236}">
                <a16:creationId xmlns:a16="http://schemas.microsoft.com/office/drawing/2014/main" id="{6E84250F-A959-A8EA-9270-19CC45266E92}"/>
              </a:ext>
            </a:extLst>
          </p:cNvPr>
          <p:cNvSpPr/>
          <p:nvPr/>
        </p:nvSpPr>
        <p:spPr>
          <a:xfrm>
            <a:off x="5095875" y="4486824"/>
            <a:ext cx="1219836" cy="357970"/>
          </a:xfrm>
          <a:prstGeom prst="rect">
            <a:avLst/>
          </a:prstGeom>
          <a:solidFill>
            <a:srgbClr val="FF000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Arial" panose="020B0604020202020204" pitchFamily="34" charset="0"/>
            </a:endParaRPr>
          </a:p>
        </p:txBody>
      </p:sp>
      <p:sp>
        <p:nvSpPr>
          <p:cNvPr id="23" name="Speech Bubble: Rectangle 22">
            <a:extLst>
              <a:ext uri="{FF2B5EF4-FFF2-40B4-BE49-F238E27FC236}">
                <a16:creationId xmlns:a16="http://schemas.microsoft.com/office/drawing/2014/main" id="{3389EF88-E59A-6506-9FA3-C72D0C0F61E7}"/>
              </a:ext>
            </a:extLst>
          </p:cNvPr>
          <p:cNvSpPr/>
          <p:nvPr/>
        </p:nvSpPr>
        <p:spPr>
          <a:xfrm>
            <a:off x="4057927" y="5228080"/>
            <a:ext cx="1714500" cy="629795"/>
          </a:xfrm>
          <a:prstGeom prst="wedgeRectCallout">
            <a:avLst>
              <a:gd name="adj1" fmla="val 22634"/>
              <a:gd name="adj2" fmla="val -106001"/>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rPr>
              <a:t>Nghỉ</a:t>
            </a:r>
            <a:r>
              <a:rPr lang="en-US" dirty="0">
                <a:latin typeface="Arial" panose="020B0604020202020204" pitchFamily="34" charset="0"/>
              </a:rPr>
              <a:t> </a:t>
            </a:r>
            <a:r>
              <a:rPr lang="en-US" dirty="0" err="1">
                <a:latin typeface="Arial" panose="020B0604020202020204" pitchFamily="34" charset="0"/>
              </a:rPr>
              <a:t>lễ</a:t>
            </a:r>
            <a:r>
              <a:rPr lang="en-US" dirty="0">
                <a:latin typeface="Arial" panose="020B0604020202020204" pitchFamily="34" charset="0"/>
              </a:rPr>
              <a:t> 2/9 </a:t>
            </a:r>
            <a:r>
              <a:rPr lang="en-US" dirty="0" err="1">
                <a:latin typeface="Arial" panose="020B0604020202020204" pitchFamily="34" charset="0"/>
              </a:rPr>
              <a:t>và</a:t>
            </a:r>
            <a:r>
              <a:rPr lang="en-US" dirty="0">
                <a:latin typeface="Arial" panose="020B0604020202020204" pitchFamily="34" charset="0"/>
              </a:rPr>
              <a:t> </a:t>
            </a:r>
            <a:r>
              <a:rPr lang="en-US" dirty="0" err="1">
                <a:latin typeface="Arial" panose="020B0604020202020204" pitchFamily="34" charset="0"/>
              </a:rPr>
              <a:t>mưa</a:t>
            </a:r>
            <a:r>
              <a:rPr lang="en-US" dirty="0">
                <a:latin typeface="Arial" panose="020B0604020202020204" pitchFamily="34" charset="0"/>
              </a:rPr>
              <a:t> </a:t>
            </a:r>
            <a:r>
              <a:rPr lang="en-US" dirty="0" err="1">
                <a:latin typeface="Arial" panose="020B0604020202020204" pitchFamily="34" charset="0"/>
              </a:rPr>
              <a:t>bão</a:t>
            </a:r>
            <a:endParaRPr lang="en-US" dirty="0">
              <a:latin typeface="Arial" panose="020B0604020202020204" pitchFamily="34" charset="0"/>
            </a:endParaRPr>
          </a:p>
        </p:txBody>
      </p:sp>
      <p:sp>
        <p:nvSpPr>
          <p:cNvPr id="24" name="Rectangle 23">
            <a:extLst>
              <a:ext uri="{FF2B5EF4-FFF2-40B4-BE49-F238E27FC236}">
                <a16:creationId xmlns:a16="http://schemas.microsoft.com/office/drawing/2014/main" id="{6CA1413C-5D00-8D59-094C-3683612EC173}"/>
              </a:ext>
            </a:extLst>
          </p:cNvPr>
          <p:cNvSpPr/>
          <p:nvPr/>
        </p:nvSpPr>
        <p:spPr>
          <a:xfrm>
            <a:off x="6772465" y="34238"/>
            <a:ext cx="2505456" cy="573360"/>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1400" b="1" dirty="0" err="1">
                <a:solidFill>
                  <a:schemeClr val="tx1"/>
                </a:solidFill>
                <a:latin typeface="Arial" panose="020B0604020202020204" pitchFamily="34" charset="0"/>
              </a:rPr>
              <a:t>Vấn</a:t>
            </a:r>
            <a:r>
              <a:rPr lang="en-US" sz="1400" b="1" dirty="0">
                <a:solidFill>
                  <a:schemeClr val="tx1"/>
                </a:solidFill>
                <a:latin typeface="Arial" panose="020B0604020202020204" pitchFamily="34" charset="0"/>
              </a:rPr>
              <a:t> </a:t>
            </a:r>
            <a:r>
              <a:rPr lang="en-US" sz="1400" b="1" dirty="0" err="1">
                <a:solidFill>
                  <a:schemeClr val="tx1"/>
                </a:solidFill>
                <a:latin typeface="Arial" panose="020B0604020202020204" pitchFamily="34" charset="0"/>
              </a:rPr>
              <a:t>đề</a:t>
            </a:r>
            <a:r>
              <a:rPr lang="en-US" sz="1400" b="1" dirty="0">
                <a:solidFill>
                  <a:schemeClr val="tx1"/>
                </a:solidFill>
                <a:latin typeface="Arial" panose="020B0604020202020204" pitchFamily="34" charset="0"/>
              </a:rPr>
              <a:t> </a:t>
            </a:r>
            <a:r>
              <a:rPr lang="en-US" sz="1400" b="1" dirty="0" err="1">
                <a:solidFill>
                  <a:schemeClr val="tx1"/>
                </a:solidFill>
                <a:latin typeface="Arial" panose="020B0604020202020204" pitchFamily="34" charset="0"/>
              </a:rPr>
              <a:t>ngoại</a:t>
            </a:r>
            <a:r>
              <a:rPr lang="en-US" sz="1400" b="1" dirty="0">
                <a:solidFill>
                  <a:schemeClr val="tx1"/>
                </a:solidFill>
                <a:latin typeface="Arial" panose="020B0604020202020204" pitchFamily="34" charset="0"/>
              </a:rPr>
              <a:t> </a:t>
            </a:r>
            <a:r>
              <a:rPr lang="en-US" sz="1400" b="1" dirty="0" err="1">
                <a:solidFill>
                  <a:schemeClr val="tx1"/>
                </a:solidFill>
                <a:latin typeface="Arial" panose="020B0604020202020204" pitchFamily="34" charset="0"/>
              </a:rPr>
              <a:t>cảnh</a:t>
            </a:r>
            <a:endParaRPr lang="en-US" sz="1400" b="1" dirty="0">
              <a:solidFill>
                <a:schemeClr val="tx1"/>
              </a:solidFill>
              <a:latin typeface="Arial" panose="020B0604020202020204" pitchFamily="34" charset="0"/>
            </a:endParaRPr>
          </a:p>
        </p:txBody>
      </p:sp>
      <p:sp>
        <p:nvSpPr>
          <p:cNvPr id="25" name="Rectangle 24">
            <a:extLst>
              <a:ext uri="{FF2B5EF4-FFF2-40B4-BE49-F238E27FC236}">
                <a16:creationId xmlns:a16="http://schemas.microsoft.com/office/drawing/2014/main" id="{1FD85F53-883A-BC4F-95A1-56B44F352C47}"/>
              </a:ext>
            </a:extLst>
          </p:cNvPr>
          <p:cNvSpPr/>
          <p:nvPr/>
        </p:nvSpPr>
        <p:spPr>
          <a:xfrm>
            <a:off x="6772465" y="607598"/>
            <a:ext cx="2505456" cy="573360"/>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1400" b="1" dirty="0">
                <a:solidFill>
                  <a:schemeClr val="tx1"/>
                </a:solidFill>
                <a:latin typeface="Arial" panose="020B0604020202020204" pitchFamily="34" charset="0"/>
              </a:rPr>
              <a:t>  </a:t>
            </a:r>
            <a:r>
              <a:rPr lang="en-US" sz="1400" b="1" dirty="0" err="1">
                <a:solidFill>
                  <a:schemeClr val="tx1"/>
                </a:solidFill>
                <a:latin typeface="Arial" panose="020B0604020202020204" pitchFamily="34" charset="0"/>
              </a:rPr>
              <a:t>Vấn</a:t>
            </a:r>
            <a:r>
              <a:rPr lang="en-US" sz="1400" b="1" dirty="0">
                <a:solidFill>
                  <a:schemeClr val="tx1"/>
                </a:solidFill>
                <a:latin typeface="Arial" panose="020B0604020202020204" pitchFamily="34" charset="0"/>
              </a:rPr>
              <a:t> </a:t>
            </a:r>
            <a:r>
              <a:rPr lang="en-US" sz="1400" b="1" dirty="0" err="1">
                <a:solidFill>
                  <a:schemeClr val="tx1"/>
                </a:solidFill>
                <a:latin typeface="Arial" panose="020B0604020202020204" pitchFamily="34" charset="0"/>
              </a:rPr>
              <a:t>đề</a:t>
            </a:r>
            <a:r>
              <a:rPr lang="en-US" sz="1400" b="1" dirty="0">
                <a:solidFill>
                  <a:schemeClr val="tx1"/>
                </a:solidFill>
                <a:latin typeface="Arial" panose="020B0604020202020204" pitchFamily="34" charset="0"/>
              </a:rPr>
              <a:t> </a:t>
            </a:r>
            <a:r>
              <a:rPr lang="en-US" sz="1400" b="1" dirty="0" err="1">
                <a:solidFill>
                  <a:schemeClr val="tx1"/>
                </a:solidFill>
                <a:latin typeface="Arial" panose="020B0604020202020204" pitchFamily="34" charset="0"/>
              </a:rPr>
              <a:t>chuyên</a:t>
            </a:r>
            <a:r>
              <a:rPr lang="en-US" sz="1400" b="1" dirty="0">
                <a:solidFill>
                  <a:schemeClr val="tx1"/>
                </a:solidFill>
                <a:latin typeface="Arial" panose="020B0604020202020204" pitchFamily="34" charset="0"/>
              </a:rPr>
              <a:t> </a:t>
            </a:r>
            <a:r>
              <a:rPr lang="en-US" sz="1400" b="1" dirty="0" err="1">
                <a:solidFill>
                  <a:schemeClr val="tx1"/>
                </a:solidFill>
                <a:latin typeface="Arial" panose="020B0604020202020204" pitchFamily="34" charset="0"/>
              </a:rPr>
              <a:t>môn</a:t>
            </a:r>
            <a:endParaRPr lang="en-US" sz="1400" b="1" dirty="0">
              <a:solidFill>
                <a:schemeClr val="tx1"/>
              </a:solidFill>
              <a:latin typeface="Arial" panose="020B0604020202020204" pitchFamily="34" charset="0"/>
            </a:endParaRPr>
          </a:p>
        </p:txBody>
      </p:sp>
      <p:sp>
        <p:nvSpPr>
          <p:cNvPr id="26" name="Rectangle 25">
            <a:extLst>
              <a:ext uri="{FF2B5EF4-FFF2-40B4-BE49-F238E27FC236}">
                <a16:creationId xmlns:a16="http://schemas.microsoft.com/office/drawing/2014/main" id="{0DD3066D-992F-8419-3EA3-C2AA1E9F24DC}"/>
              </a:ext>
            </a:extLst>
          </p:cNvPr>
          <p:cNvSpPr/>
          <p:nvPr/>
        </p:nvSpPr>
        <p:spPr>
          <a:xfrm>
            <a:off x="6845815" y="140745"/>
            <a:ext cx="426713" cy="277541"/>
          </a:xfrm>
          <a:prstGeom prst="rect">
            <a:avLst/>
          </a:prstGeom>
          <a:solidFill>
            <a:srgbClr val="FF000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Arial" panose="020B0604020202020204" pitchFamily="34" charset="0"/>
            </a:endParaRPr>
          </a:p>
        </p:txBody>
      </p:sp>
      <p:sp>
        <p:nvSpPr>
          <p:cNvPr id="27" name="Rectangle 26">
            <a:extLst>
              <a:ext uri="{FF2B5EF4-FFF2-40B4-BE49-F238E27FC236}">
                <a16:creationId xmlns:a16="http://schemas.microsoft.com/office/drawing/2014/main" id="{F89A4EEF-40BF-3AE4-D0D0-DF8140C8BDA8}"/>
              </a:ext>
            </a:extLst>
          </p:cNvPr>
          <p:cNvSpPr/>
          <p:nvPr/>
        </p:nvSpPr>
        <p:spPr>
          <a:xfrm>
            <a:off x="6845815" y="693453"/>
            <a:ext cx="426713" cy="277541"/>
          </a:xfrm>
          <a:prstGeom prst="rect">
            <a:avLst/>
          </a:prstGeom>
          <a:solidFill>
            <a:srgbClr val="00B0F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Arial" panose="020B0604020202020204" pitchFamily="34" charset="0"/>
            </a:endParaRPr>
          </a:p>
        </p:txBody>
      </p:sp>
      <p:sp>
        <p:nvSpPr>
          <p:cNvPr id="28" name="Rectangle 27">
            <a:extLst>
              <a:ext uri="{FF2B5EF4-FFF2-40B4-BE49-F238E27FC236}">
                <a16:creationId xmlns:a16="http://schemas.microsoft.com/office/drawing/2014/main" id="{1E18C8BE-19B4-CDA3-78FD-8B1C334BB470}"/>
              </a:ext>
            </a:extLst>
          </p:cNvPr>
          <p:cNvSpPr/>
          <p:nvPr/>
        </p:nvSpPr>
        <p:spPr>
          <a:xfrm>
            <a:off x="4669162" y="3105952"/>
            <a:ext cx="1000125" cy="277541"/>
          </a:xfrm>
          <a:prstGeom prst="rect">
            <a:avLst/>
          </a:prstGeom>
          <a:solidFill>
            <a:srgbClr val="00B0F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Arial" panose="020B0604020202020204" pitchFamily="34" charset="0"/>
            </a:endParaRPr>
          </a:p>
        </p:txBody>
      </p:sp>
      <p:sp>
        <p:nvSpPr>
          <p:cNvPr id="29" name="Speech Bubble: Rectangle 28">
            <a:extLst>
              <a:ext uri="{FF2B5EF4-FFF2-40B4-BE49-F238E27FC236}">
                <a16:creationId xmlns:a16="http://schemas.microsoft.com/office/drawing/2014/main" id="{C395F50E-27F8-CF87-3A7B-E6039078894F}"/>
              </a:ext>
            </a:extLst>
          </p:cNvPr>
          <p:cNvSpPr/>
          <p:nvPr/>
        </p:nvSpPr>
        <p:spPr>
          <a:xfrm>
            <a:off x="4164657" y="2377947"/>
            <a:ext cx="2881941" cy="629795"/>
          </a:xfrm>
          <a:prstGeom prst="wedgeRectCallout">
            <a:avLst>
              <a:gd name="adj1" fmla="val -21733"/>
              <a:gd name="adj2" fmla="val 72462"/>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latin typeface="Arial" panose="020B0604020202020204" pitchFamily="34" charset="0"/>
              </a:rPr>
              <a:t>Kéo</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rPr>
              <a:t>dài</a:t>
            </a:r>
            <a:r>
              <a:rPr lang="en-US" sz="1400" dirty="0">
                <a:solidFill>
                  <a:schemeClr val="tx1"/>
                </a:solidFill>
                <a:latin typeface="Arial" panose="020B0604020202020204" pitchFamily="34" charset="0"/>
              </a:rPr>
              <a:t> do </a:t>
            </a:r>
            <a:r>
              <a:rPr lang="en-US" sz="1400" dirty="0" err="1">
                <a:solidFill>
                  <a:schemeClr val="tx1"/>
                </a:solidFill>
                <a:latin typeface="Arial" panose="020B0604020202020204" pitchFamily="34" charset="0"/>
              </a:rPr>
              <a:t>cần</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rPr>
              <a:t>luyện</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rPr>
              <a:t>thêm</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rPr>
              <a:t>về</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rPr>
              <a:t>viết</a:t>
            </a:r>
            <a:r>
              <a:rPr lang="en-US" sz="1400" dirty="0">
                <a:solidFill>
                  <a:schemeClr val="tx1"/>
                </a:solidFill>
                <a:latin typeface="Arial" panose="020B0604020202020204" pitchFamily="34" charset="0"/>
              </a:rPr>
              <a:t> testbench =&gt;  </a:t>
            </a:r>
            <a:r>
              <a:rPr lang="en-US" sz="1400" dirty="0" err="1">
                <a:solidFill>
                  <a:schemeClr val="tx1"/>
                </a:solidFill>
                <a:latin typeface="Arial" panose="020B0604020202020204" pitchFamily="34" charset="0"/>
              </a:rPr>
              <a:t>làm</a:t>
            </a:r>
            <a:r>
              <a:rPr lang="en-US" sz="1400" dirty="0">
                <a:solidFill>
                  <a:schemeClr val="tx1"/>
                </a:solidFill>
                <a:latin typeface="Arial" panose="020B0604020202020204" pitchFamily="34" charset="0"/>
              </a:rPr>
              <a:t> song </a:t>
            </a:r>
            <a:r>
              <a:rPr lang="en-US" sz="1400" dirty="0" err="1">
                <a:solidFill>
                  <a:schemeClr val="tx1"/>
                </a:solidFill>
                <a:latin typeface="Arial" panose="020B0604020202020204" pitchFamily="34" charset="0"/>
              </a:rPr>
              <a:t>song</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rPr>
              <a:t>cùng</a:t>
            </a:r>
            <a:r>
              <a:rPr lang="en-US" sz="1400" dirty="0">
                <a:solidFill>
                  <a:schemeClr val="tx1"/>
                </a:solidFill>
                <a:latin typeface="Arial" panose="020B0604020202020204" pitchFamily="34" charset="0"/>
              </a:rPr>
              <a:t> project </a:t>
            </a:r>
            <a:r>
              <a:rPr lang="en-US" sz="1400" dirty="0" err="1">
                <a:solidFill>
                  <a:schemeClr val="tx1"/>
                </a:solidFill>
                <a:latin typeface="Arial" panose="020B0604020202020204" pitchFamily="34" charset="0"/>
              </a:rPr>
              <a:t>tiếp</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rPr>
              <a:t>theo</a:t>
            </a:r>
            <a:endParaRPr lang="en-US" sz="1400" dirty="0">
              <a:solidFill>
                <a:schemeClr val="tx1"/>
              </a:solidFill>
              <a:latin typeface="Arial" panose="020B0604020202020204" pitchFamily="34" charset="0"/>
            </a:endParaRPr>
          </a:p>
        </p:txBody>
      </p:sp>
      <p:sp>
        <p:nvSpPr>
          <p:cNvPr id="30" name="Rectangle 29">
            <a:extLst>
              <a:ext uri="{FF2B5EF4-FFF2-40B4-BE49-F238E27FC236}">
                <a16:creationId xmlns:a16="http://schemas.microsoft.com/office/drawing/2014/main" id="{190F43F9-ADD1-7F5C-C92F-371893DA701D}"/>
              </a:ext>
            </a:extLst>
          </p:cNvPr>
          <p:cNvSpPr/>
          <p:nvPr/>
        </p:nvSpPr>
        <p:spPr>
          <a:xfrm>
            <a:off x="6858001" y="4527038"/>
            <a:ext cx="632459" cy="273053"/>
          </a:xfrm>
          <a:prstGeom prst="rect">
            <a:avLst/>
          </a:prstGeom>
          <a:solidFill>
            <a:srgbClr val="00B0F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Arial" panose="020B0604020202020204" pitchFamily="34" charset="0"/>
            </a:endParaRPr>
          </a:p>
        </p:txBody>
      </p:sp>
      <p:sp>
        <p:nvSpPr>
          <p:cNvPr id="31" name="Speech Bubble: Rectangle 30">
            <a:extLst>
              <a:ext uri="{FF2B5EF4-FFF2-40B4-BE49-F238E27FC236}">
                <a16:creationId xmlns:a16="http://schemas.microsoft.com/office/drawing/2014/main" id="{5C47C944-65EA-8169-86C6-75F7C2E0AD0D}"/>
              </a:ext>
            </a:extLst>
          </p:cNvPr>
          <p:cNvSpPr/>
          <p:nvPr/>
        </p:nvSpPr>
        <p:spPr>
          <a:xfrm>
            <a:off x="6769363" y="3769614"/>
            <a:ext cx="1411606" cy="629795"/>
          </a:xfrm>
          <a:prstGeom prst="wedgeRectCallout">
            <a:avLst>
              <a:gd name="adj1" fmla="val -25699"/>
              <a:gd name="adj2" fmla="val 70950"/>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latin typeface="Arial" panose="020B0604020202020204" pitchFamily="34" charset="0"/>
              </a:rPr>
              <a:t>Kéo</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rPr>
              <a:t>dài</a:t>
            </a:r>
            <a:r>
              <a:rPr lang="en-US" sz="1400" dirty="0">
                <a:solidFill>
                  <a:schemeClr val="tx1"/>
                </a:solidFill>
                <a:latin typeface="Arial" panose="020B0604020202020204" pitchFamily="34" charset="0"/>
              </a:rPr>
              <a:t> do </a:t>
            </a:r>
            <a:r>
              <a:rPr lang="en-US" sz="1400" dirty="0" err="1">
                <a:solidFill>
                  <a:schemeClr val="tx1"/>
                </a:solidFill>
                <a:latin typeface="Arial" panose="020B0604020202020204" pitchFamily="34" charset="0"/>
              </a:rPr>
              <a:t>lỗi</a:t>
            </a:r>
            <a:r>
              <a:rPr lang="en-US" sz="1400" dirty="0">
                <a:solidFill>
                  <a:schemeClr val="tx1"/>
                </a:solidFill>
                <a:latin typeface="Arial" panose="020B0604020202020204" pitchFamily="34" charset="0"/>
              </a:rPr>
              <a:t> ở </a:t>
            </a:r>
            <a:r>
              <a:rPr lang="en-US" sz="1400" dirty="0" err="1">
                <a:solidFill>
                  <a:schemeClr val="tx1"/>
                </a:solidFill>
                <a:latin typeface="Arial" panose="020B0604020202020204" pitchFamily="34" charset="0"/>
              </a:rPr>
              <a:t>việc</a:t>
            </a:r>
            <a:r>
              <a:rPr lang="en-US" sz="1400" dirty="0">
                <a:solidFill>
                  <a:schemeClr val="tx1"/>
                </a:solidFill>
                <a:latin typeface="Arial" panose="020B0604020202020204" pitchFamily="34" charset="0"/>
              </a:rPr>
              <a:t> design module I2C </a:t>
            </a:r>
          </a:p>
        </p:txBody>
      </p:sp>
      <p:sp>
        <p:nvSpPr>
          <p:cNvPr id="32" name="Rectangle: Rounded Corners 31">
            <a:extLst>
              <a:ext uri="{FF2B5EF4-FFF2-40B4-BE49-F238E27FC236}">
                <a16:creationId xmlns:a16="http://schemas.microsoft.com/office/drawing/2014/main" id="{E2691221-C463-5237-228D-2626AFDEDF99}"/>
              </a:ext>
            </a:extLst>
          </p:cNvPr>
          <p:cNvSpPr/>
          <p:nvPr/>
        </p:nvSpPr>
        <p:spPr>
          <a:xfrm>
            <a:off x="5095875" y="140745"/>
            <a:ext cx="1582109" cy="466853"/>
          </a:xfrm>
          <a:prstGeom prst="roundRect">
            <a:avLst/>
          </a:prstGeom>
          <a:solidFill>
            <a:schemeClr val="bg2">
              <a:lumMod val="75000"/>
            </a:schemeClr>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err="1">
                <a:latin typeface="Arial" panose="020B0604020202020204" pitchFamily="34" charset="0"/>
              </a:rPr>
              <a:t>Ghi</a:t>
            </a:r>
            <a:r>
              <a:rPr lang="en-US" b="1" dirty="0">
                <a:latin typeface="Arial" panose="020B0604020202020204" pitchFamily="34" charset="0"/>
              </a:rPr>
              <a:t> </a:t>
            </a:r>
            <a:r>
              <a:rPr lang="en-US" b="1" dirty="0" err="1">
                <a:latin typeface="Arial" panose="020B0604020202020204" pitchFamily="34" charset="0"/>
              </a:rPr>
              <a:t>chú</a:t>
            </a:r>
            <a:endParaRPr lang="en-US" b="1" dirty="0">
              <a:latin typeface="Arial" panose="020B0604020202020204" pitchFamily="34" charset="0"/>
            </a:endParaRPr>
          </a:p>
        </p:txBody>
      </p:sp>
      <p:sp>
        <p:nvSpPr>
          <p:cNvPr id="33" name="Rectangle 32">
            <a:extLst>
              <a:ext uri="{FF2B5EF4-FFF2-40B4-BE49-F238E27FC236}">
                <a16:creationId xmlns:a16="http://schemas.microsoft.com/office/drawing/2014/main" id="{3C30F1F6-01D9-0990-F312-8DE14D1752B5}"/>
              </a:ext>
            </a:extLst>
          </p:cNvPr>
          <p:cNvSpPr/>
          <p:nvPr/>
        </p:nvSpPr>
        <p:spPr>
          <a:xfrm>
            <a:off x="6318251" y="4860160"/>
            <a:ext cx="266700" cy="273053"/>
          </a:xfrm>
          <a:prstGeom prst="rect">
            <a:avLst/>
          </a:prstGeom>
          <a:solidFill>
            <a:srgbClr val="00B0F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Arial" panose="020B0604020202020204" pitchFamily="34" charset="0"/>
            </a:endParaRPr>
          </a:p>
        </p:txBody>
      </p:sp>
      <p:cxnSp>
        <p:nvCxnSpPr>
          <p:cNvPr id="37" name="Straight Connector 36">
            <a:extLst>
              <a:ext uri="{FF2B5EF4-FFF2-40B4-BE49-F238E27FC236}">
                <a16:creationId xmlns:a16="http://schemas.microsoft.com/office/drawing/2014/main" id="{16E21727-CC5C-AF38-C2C1-8E111AE2E496}"/>
              </a:ext>
            </a:extLst>
          </p:cNvPr>
          <p:cNvCxnSpPr/>
          <p:nvPr/>
        </p:nvCxnSpPr>
        <p:spPr>
          <a:xfrm flipV="1">
            <a:off x="6318251" y="4527038"/>
            <a:ext cx="527564" cy="333122"/>
          </a:xfrm>
          <a:prstGeom prst="line">
            <a:avLst/>
          </a:prstGeom>
          <a:ln w="19050"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2" name="Speech Bubble: Rectangle 41">
            <a:extLst>
              <a:ext uri="{FF2B5EF4-FFF2-40B4-BE49-F238E27FC236}">
                <a16:creationId xmlns:a16="http://schemas.microsoft.com/office/drawing/2014/main" id="{7749C95D-FFEF-828E-BCC6-9D699FAA6E75}"/>
              </a:ext>
            </a:extLst>
          </p:cNvPr>
          <p:cNvSpPr/>
          <p:nvPr/>
        </p:nvSpPr>
        <p:spPr>
          <a:xfrm>
            <a:off x="5992259" y="5468212"/>
            <a:ext cx="1411606" cy="629795"/>
          </a:xfrm>
          <a:prstGeom prst="wedgeRectCallout">
            <a:avLst>
              <a:gd name="adj1" fmla="val 77202"/>
              <a:gd name="adj2" fmla="val -152885"/>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Arial" panose="020B0604020202020204" pitchFamily="34" charset="0"/>
              </a:rPr>
              <a:t>Debug module </a:t>
            </a:r>
            <a:r>
              <a:rPr lang="en-US" sz="1400" dirty="0" err="1">
                <a:solidFill>
                  <a:schemeClr val="tx1"/>
                </a:solidFill>
                <a:latin typeface="Arial" panose="020B0604020202020204" pitchFamily="34" charset="0"/>
              </a:rPr>
              <a:t>hiển</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rPr>
              <a:t>thị</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rPr>
              <a:t>thập</a:t>
            </a:r>
            <a:r>
              <a:rPr lang="en-US" sz="1400" dirty="0">
                <a:solidFill>
                  <a:schemeClr val="tx1"/>
                </a:solidFill>
                <a:latin typeface="Arial" panose="020B0604020202020204" pitchFamily="34" charset="0"/>
              </a:rPr>
              <a:t> </a:t>
            </a:r>
            <a:r>
              <a:rPr lang="en-US" sz="1400" dirty="0" err="1">
                <a:solidFill>
                  <a:schemeClr val="tx1"/>
                </a:solidFill>
                <a:latin typeface="Arial" panose="020B0604020202020204" pitchFamily="34" charset="0"/>
              </a:rPr>
              <a:t>phân</a:t>
            </a:r>
            <a:endParaRPr lang="en-US" sz="1400" dirty="0">
              <a:solidFill>
                <a:schemeClr val="tx1"/>
              </a:solidFill>
              <a:latin typeface="Arial" panose="020B0604020202020204" pitchFamily="34" charset="0"/>
            </a:endParaRPr>
          </a:p>
        </p:txBody>
      </p:sp>
      <p:sp>
        <p:nvSpPr>
          <p:cNvPr id="40" name="Rectangle 39">
            <a:extLst>
              <a:ext uri="{FF2B5EF4-FFF2-40B4-BE49-F238E27FC236}">
                <a16:creationId xmlns:a16="http://schemas.microsoft.com/office/drawing/2014/main" id="{3D38DD72-8EF9-6597-D044-C0BF87621D5B}"/>
              </a:ext>
            </a:extLst>
          </p:cNvPr>
          <p:cNvSpPr/>
          <p:nvPr/>
        </p:nvSpPr>
        <p:spPr>
          <a:xfrm>
            <a:off x="7622291" y="4527037"/>
            <a:ext cx="553333" cy="273053"/>
          </a:xfrm>
          <a:prstGeom prst="rect">
            <a:avLst/>
          </a:prstGeom>
          <a:solidFill>
            <a:srgbClr val="00B0F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Arial" panose="020B0604020202020204" pitchFamily="34" charset="0"/>
            </a:endParaRPr>
          </a:p>
        </p:txBody>
      </p:sp>
      <p:cxnSp>
        <p:nvCxnSpPr>
          <p:cNvPr id="38" name="Straight Connector 37">
            <a:extLst>
              <a:ext uri="{FF2B5EF4-FFF2-40B4-BE49-F238E27FC236}">
                <a16:creationId xmlns:a16="http://schemas.microsoft.com/office/drawing/2014/main" id="{494C1ABF-529C-1FB1-7118-1011C0202D5D}"/>
              </a:ext>
            </a:extLst>
          </p:cNvPr>
          <p:cNvCxnSpPr>
            <a:cxnSpLocks/>
          </p:cNvCxnSpPr>
          <p:nvPr/>
        </p:nvCxnSpPr>
        <p:spPr>
          <a:xfrm flipV="1">
            <a:off x="6582033" y="4762032"/>
            <a:ext cx="917060" cy="368047"/>
          </a:xfrm>
          <a:prstGeom prst="line">
            <a:avLst/>
          </a:prstGeom>
          <a:ln w="19050"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3" name="Rectangle 42">
            <a:extLst>
              <a:ext uri="{FF2B5EF4-FFF2-40B4-BE49-F238E27FC236}">
                <a16:creationId xmlns:a16="http://schemas.microsoft.com/office/drawing/2014/main" id="{62164096-2434-C9FA-A62A-AF1AC7E82F8C}"/>
              </a:ext>
            </a:extLst>
          </p:cNvPr>
          <p:cNvSpPr/>
          <p:nvPr/>
        </p:nvSpPr>
        <p:spPr>
          <a:xfrm>
            <a:off x="6881813" y="4876647"/>
            <a:ext cx="266700" cy="273053"/>
          </a:xfrm>
          <a:prstGeom prst="rect">
            <a:avLst/>
          </a:prstGeom>
          <a:solidFill>
            <a:srgbClr val="00B0F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Arial" panose="020B0604020202020204" pitchFamily="34" charset="0"/>
            </a:endParaRPr>
          </a:p>
        </p:txBody>
      </p:sp>
      <p:cxnSp>
        <p:nvCxnSpPr>
          <p:cNvPr id="44" name="Straight Connector 43">
            <a:extLst>
              <a:ext uri="{FF2B5EF4-FFF2-40B4-BE49-F238E27FC236}">
                <a16:creationId xmlns:a16="http://schemas.microsoft.com/office/drawing/2014/main" id="{F57DD821-B4CA-4984-2DD9-CF3C79008836}"/>
              </a:ext>
            </a:extLst>
          </p:cNvPr>
          <p:cNvCxnSpPr>
            <a:cxnSpLocks/>
          </p:cNvCxnSpPr>
          <p:nvPr/>
        </p:nvCxnSpPr>
        <p:spPr>
          <a:xfrm flipV="1">
            <a:off x="6879991" y="4541648"/>
            <a:ext cx="733667" cy="356910"/>
          </a:xfrm>
          <a:prstGeom prst="line">
            <a:avLst/>
          </a:prstGeom>
          <a:ln w="19050"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6" name="Straight Connector 45">
            <a:extLst>
              <a:ext uri="{FF2B5EF4-FFF2-40B4-BE49-F238E27FC236}">
                <a16:creationId xmlns:a16="http://schemas.microsoft.com/office/drawing/2014/main" id="{02BA8C7A-80D8-1A01-BFDA-B3E310062034}"/>
              </a:ext>
            </a:extLst>
          </p:cNvPr>
          <p:cNvCxnSpPr>
            <a:cxnSpLocks/>
            <a:stCxn id="43" idx="2"/>
          </p:cNvCxnSpPr>
          <p:nvPr/>
        </p:nvCxnSpPr>
        <p:spPr>
          <a:xfrm flipV="1">
            <a:off x="7015163" y="4792601"/>
            <a:ext cx="1159189" cy="357099"/>
          </a:xfrm>
          <a:prstGeom prst="line">
            <a:avLst/>
          </a:prstGeom>
          <a:ln w="19050" cap="flat" cmpd="sng" algn="ctr">
            <a:solidFill>
              <a:schemeClr val="accent6"/>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9" name="Rectangle 48">
            <a:extLst>
              <a:ext uri="{FF2B5EF4-FFF2-40B4-BE49-F238E27FC236}">
                <a16:creationId xmlns:a16="http://schemas.microsoft.com/office/drawing/2014/main" id="{CED7B7EB-1E04-5A59-AD93-FDB2B1904D46}"/>
              </a:ext>
            </a:extLst>
          </p:cNvPr>
          <p:cNvSpPr/>
          <p:nvPr/>
        </p:nvSpPr>
        <p:spPr>
          <a:xfrm>
            <a:off x="9287257" y="5280644"/>
            <a:ext cx="923544" cy="357970"/>
          </a:xfrm>
          <a:prstGeom prst="rect">
            <a:avLst/>
          </a:prstGeom>
          <a:solidFill>
            <a:srgbClr val="FF000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Arial" panose="020B0604020202020204" pitchFamily="34" charset="0"/>
            </a:endParaRPr>
          </a:p>
        </p:txBody>
      </p:sp>
      <p:sp>
        <p:nvSpPr>
          <p:cNvPr id="50" name="Speech Bubble: Rectangle 49">
            <a:extLst>
              <a:ext uri="{FF2B5EF4-FFF2-40B4-BE49-F238E27FC236}">
                <a16:creationId xmlns:a16="http://schemas.microsoft.com/office/drawing/2014/main" id="{6967058B-B4CF-9772-B927-40E7B1DEDB2F}"/>
              </a:ext>
            </a:extLst>
          </p:cNvPr>
          <p:cNvSpPr/>
          <p:nvPr/>
        </p:nvSpPr>
        <p:spPr>
          <a:xfrm>
            <a:off x="8585454" y="4182480"/>
            <a:ext cx="1714500" cy="629795"/>
          </a:xfrm>
          <a:prstGeom prst="wedgeRectCallout">
            <a:avLst>
              <a:gd name="adj1" fmla="val 41"/>
              <a:gd name="adj2" fmla="val 123883"/>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err="1">
                <a:latin typeface="Arial" panose="020B0604020202020204" pitchFamily="34" charset="0"/>
              </a:rPr>
              <a:t>Kiểm</a:t>
            </a:r>
            <a:r>
              <a:rPr lang="en-US" sz="1400" dirty="0">
                <a:latin typeface="Arial" panose="020B0604020202020204" pitchFamily="34" charset="0"/>
              </a:rPr>
              <a:t> </a:t>
            </a:r>
            <a:r>
              <a:rPr lang="en-US" sz="1400" dirty="0" err="1">
                <a:latin typeface="Arial" panose="020B0604020202020204" pitchFamily="34" charset="0"/>
              </a:rPr>
              <a:t>tra</a:t>
            </a:r>
            <a:r>
              <a:rPr lang="en-US" sz="1400" dirty="0">
                <a:latin typeface="Arial" panose="020B0604020202020204" pitchFamily="34" charset="0"/>
              </a:rPr>
              <a:t> </a:t>
            </a:r>
            <a:r>
              <a:rPr lang="en-US" sz="1400" dirty="0" err="1">
                <a:latin typeface="Arial" panose="020B0604020202020204" pitchFamily="34" charset="0"/>
              </a:rPr>
              <a:t>giữa</a:t>
            </a:r>
            <a:r>
              <a:rPr lang="en-US" sz="1400" dirty="0">
                <a:latin typeface="Arial" panose="020B0604020202020204" pitchFamily="34" charset="0"/>
              </a:rPr>
              <a:t> </a:t>
            </a:r>
            <a:r>
              <a:rPr lang="en-US" sz="1400" dirty="0" err="1">
                <a:latin typeface="Arial" panose="020B0604020202020204" pitchFamily="34" charset="0"/>
              </a:rPr>
              <a:t>kỳ</a:t>
            </a:r>
            <a:r>
              <a:rPr lang="en-US" sz="1400" dirty="0">
                <a:latin typeface="Arial" panose="020B0604020202020204" pitchFamily="34" charset="0"/>
              </a:rPr>
              <a:t> </a:t>
            </a:r>
            <a:r>
              <a:rPr lang="en-US" sz="1400" dirty="0" err="1">
                <a:latin typeface="Arial" panose="020B0604020202020204" pitchFamily="34" charset="0"/>
              </a:rPr>
              <a:t>trên</a:t>
            </a:r>
            <a:r>
              <a:rPr lang="en-US" sz="1400" dirty="0">
                <a:latin typeface="Arial" panose="020B0604020202020204" pitchFamily="34" charset="0"/>
              </a:rPr>
              <a:t> </a:t>
            </a:r>
            <a:r>
              <a:rPr lang="en-US" sz="1400" dirty="0" err="1">
                <a:latin typeface="Arial" panose="020B0604020202020204" pitchFamily="34" charset="0"/>
              </a:rPr>
              <a:t>trường</a:t>
            </a:r>
            <a:r>
              <a:rPr lang="en-US" sz="1400" dirty="0">
                <a:latin typeface="Arial" panose="020B0604020202020204" pitchFamily="34" charset="0"/>
              </a:rPr>
              <a:t>, </a:t>
            </a:r>
            <a:r>
              <a:rPr lang="en-US" sz="1400" dirty="0" err="1">
                <a:latin typeface="Arial" panose="020B0604020202020204" pitchFamily="34" charset="0"/>
              </a:rPr>
              <a:t>thời</a:t>
            </a:r>
            <a:r>
              <a:rPr lang="en-US" sz="1400" dirty="0">
                <a:latin typeface="Arial" panose="020B0604020202020204" pitchFamily="34" charset="0"/>
              </a:rPr>
              <a:t> </a:t>
            </a:r>
            <a:r>
              <a:rPr lang="en-US" sz="1400" dirty="0" err="1">
                <a:latin typeface="Arial" panose="020B0604020202020204" pitchFamily="34" charset="0"/>
              </a:rPr>
              <a:t>tiết</a:t>
            </a:r>
            <a:endParaRPr lang="en-US" sz="1400" dirty="0">
              <a:latin typeface="Arial" panose="020B0604020202020204" pitchFamily="34" charset="0"/>
            </a:endParaRPr>
          </a:p>
        </p:txBody>
      </p:sp>
      <p:sp>
        <p:nvSpPr>
          <p:cNvPr id="51" name="Speech Bubble: Rectangle 50">
            <a:extLst>
              <a:ext uri="{FF2B5EF4-FFF2-40B4-BE49-F238E27FC236}">
                <a16:creationId xmlns:a16="http://schemas.microsoft.com/office/drawing/2014/main" id="{B8F7434F-E87D-496F-F1A2-03209376CC8F}"/>
              </a:ext>
            </a:extLst>
          </p:cNvPr>
          <p:cNvSpPr/>
          <p:nvPr/>
        </p:nvSpPr>
        <p:spPr>
          <a:xfrm>
            <a:off x="10397822" y="4171926"/>
            <a:ext cx="1312026" cy="629795"/>
          </a:xfrm>
          <a:prstGeom prst="wedgeRectCallout">
            <a:avLst>
              <a:gd name="adj1" fmla="val -18627"/>
              <a:gd name="adj2" fmla="val 135075"/>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tx1"/>
                </a:solidFill>
                <a:latin typeface="Arial" panose="020B0604020202020204" pitchFamily="34" charset="0"/>
              </a:rPr>
              <a:t>Vấn</a:t>
            </a:r>
            <a:r>
              <a:rPr lang="en-US" sz="1200" dirty="0">
                <a:solidFill>
                  <a:schemeClr val="tx1"/>
                </a:solidFill>
                <a:latin typeface="Arial" panose="020B0604020202020204" pitchFamily="34" charset="0"/>
              </a:rPr>
              <a:t> </a:t>
            </a:r>
            <a:r>
              <a:rPr lang="en-US" sz="1200" dirty="0" err="1">
                <a:solidFill>
                  <a:schemeClr val="tx1"/>
                </a:solidFill>
                <a:latin typeface="Arial" panose="020B0604020202020204" pitchFamily="34" charset="0"/>
              </a:rPr>
              <a:t>đề</a:t>
            </a:r>
            <a:r>
              <a:rPr lang="en-US" sz="1200" dirty="0">
                <a:solidFill>
                  <a:schemeClr val="tx1"/>
                </a:solidFill>
                <a:latin typeface="Arial" panose="020B0604020202020204" pitchFamily="34" charset="0"/>
              </a:rPr>
              <a:t> </a:t>
            </a:r>
            <a:r>
              <a:rPr lang="en-US" sz="1200" dirty="0" err="1">
                <a:solidFill>
                  <a:schemeClr val="tx1"/>
                </a:solidFill>
                <a:latin typeface="Arial" panose="020B0604020202020204" pitchFamily="34" charset="0"/>
              </a:rPr>
              <a:t>với</a:t>
            </a:r>
            <a:r>
              <a:rPr lang="en-US" sz="1200" dirty="0">
                <a:solidFill>
                  <a:schemeClr val="tx1"/>
                </a:solidFill>
                <a:latin typeface="Arial" panose="020B0604020202020204" pitchFamily="34" charset="0"/>
              </a:rPr>
              <a:t> </a:t>
            </a:r>
            <a:r>
              <a:rPr lang="en-US" sz="1200" dirty="0" err="1">
                <a:solidFill>
                  <a:schemeClr val="tx1"/>
                </a:solidFill>
                <a:latin typeface="Arial" panose="020B0604020202020204" pitchFamily="34" charset="0"/>
              </a:rPr>
              <a:t>việc</a:t>
            </a:r>
            <a:r>
              <a:rPr lang="en-US" sz="1200" dirty="0">
                <a:solidFill>
                  <a:schemeClr val="tx1"/>
                </a:solidFill>
                <a:latin typeface="Arial" panose="020B0604020202020204" pitchFamily="34" charset="0"/>
              </a:rPr>
              <a:t> </a:t>
            </a:r>
            <a:r>
              <a:rPr lang="en-US" sz="1200" dirty="0" err="1">
                <a:solidFill>
                  <a:schemeClr val="tx1"/>
                </a:solidFill>
                <a:latin typeface="Arial" panose="020B0604020202020204" pitchFamily="34" charset="0"/>
              </a:rPr>
              <a:t>hiệu</a:t>
            </a:r>
            <a:r>
              <a:rPr lang="en-US" sz="1200" dirty="0">
                <a:solidFill>
                  <a:schemeClr val="tx1"/>
                </a:solidFill>
                <a:latin typeface="Arial" panose="020B0604020202020204" pitchFamily="34" charset="0"/>
              </a:rPr>
              <a:t> </a:t>
            </a:r>
            <a:r>
              <a:rPr lang="en-US" sz="1200" dirty="0" err="1">
                <a:solidFill>
                  <a:schemeClr val="tx1"/>
                </a:solidFill>
                <a:latin typeface="Arial" panose="020B0604020202020204" pitchFamily="34" charset="0"/>
              </a:rPr>
              <a:t>chuẩn</a:t>
            </a:r>
            <a:r>
              <a:rPr lang="en-US" sz="1200" dirty="0">
                <a:solidFill>
                  <a:schemeClr val="tx1"/>
                </a:solidFill>
                <a:latin typeface="Arial" panose="020B0604020202020204" pitchFamily="34" charset="0"/>
              </a:rPr>
              <a:t> </a:t>
            </a:r>
            <a:r>
              <a:rPr lang="en-US" sz="1200" dirty="0" err="1">
                <a:solidFill>
                  <a:schemeClr val="tx1"/>
                </a:solidFill>
                <a:latin typeface="Arial" panose="020B0604020202020204" pitchFamily="34" charset="0"/>
              </a:rPr>
              <a:t>góc</a:t>
            </a:r>
            <a:r>
              <a:rPr lang="en-US" sz="1200" dirty="0">
                <a:solidFill>
                  <a:schemeClr val="tx1"/>
                </a:solidFill>
                <a:latin typeface="Arial" panose="020B0604020202020204" pitchFamily="34" charset="0"/>
              </a:rPr>
              <a:t> sang </a:t>
            </a:r>
            <a:r>
              <a:rPr lang="en-US" sz="1200" dirty="0" err="1">
                <a:solidFill>
                  <a:schemeClr val="tx1"/>
                </a:solidFill>
                <a:latin typeface="Arial" panose="020B0604020202020204" pitchFamily="34" charset="0"/>
              </a:rPr>
              <a:t>bảng</a:t>
            </a:r>
            <a:r>
              <a:rPr lang="en-US" sz="1200" dirty="0">
                <a:solidFill>
                  <a:schemeClr val="tx1"/>
                </a:solidFill>
                <a:latin typeface="Arial" panose="020B0604020202020204" pitchFamily="34" charset="0"/>
              </a:rPr>
              <a:t> LUT</a:t>
            </a:r>
          </a:p>
        </p:txBody>
      </p:sp>
      <p:sp>
        <p:nvSpPr>
          <p:cNvPr id="52" name="Rectangle 51">
            <a:extLst>
              <a:ext uri="{FF2B5EF4-FFF2-40B4-BE49-F238E27FC236}">
                <a16:creationId xmlns:a16="http://schemas.microsoft.com/office/drawing/2014/main" id="{B617095B-AC70-766F-8125-BDE667C1D275}"/>
              </a:ext>
            </a:extLst>
          </p:cNvPr>
          <p:cNvSpPr/>
          <p:nvPr/>
        </p:nvSpPr>
        <p:spPr>
          <a:xfrm>
            <a:off x="10556470" y="5331685"/>
            <a:ext cx="553333" cy="273053"/>
          </a:xfrm>
          <a:prstGeom prst="rect">
            <a:avLst/>
          </a:prstGeom>
          <a:solidFill>
            <a:srgbClr val="00B0F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Arial" panose="020B0604020202020204" pitchFamily="34" charset="0"/>
            </a:endParaRPr>
          </a:p>
        </p:txBody>
      </p:sp>
      <p:sp>
        <p:nvSpPr>
          <p:cNvPr id="53" name="Rectangle 52">
            <a:extLst>
              <a:ext uri="{FF2B5EF4-FFF2-40B4-BE49-F238E27FC236}">
                <a16:creationId xmlns:a16="http://schemas.microsoft.com/office/drawing/2014/main" id="{84783549-97B0-404C-8627-9F956A26CC76}"/>
              </a:ext>
            </a:extLst>
          </p:cNvPr>
          <p:cNvSpPr/>
          <p:nvPr/>
        </p:nvSpPr>
        <p:spPr>
          <a:xfrm>
            <a:off x="8009801" y="5710887"/>
            <a:ext cx="342335" cy="273053"/>
          </a:xfrm>
          <a:prstGeom prst="rect">
            <a:avLst/>
          </a:prstGeom>
          <a:solidFill>
            <a:srgbClr val="00B0F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latin typeface="Arial" panose="020B0604020202020204" pitchFamily="34" charset="0"/>
            </a:endParaRPr>
          </a:p>
        </p:txBody>
      </p:sp>
      <p:cxnSp>
        <p:nvCxnSpPr>
          <p:cNvPr id="54" name="Straight Connector 53">
            <a:extLst>
              <a:ext uri="{FF2B5EF4-FFF2-40B4-BE49-F238E27FC236}">
                <a16:creationId xmlns:a16="http://schemas.microsoft.com/office/drawing/2014/main" id="{E0B51E55-6FD6-8193-B3BB-58C767B6D91D}"/>
              </a:ext>
            </a:extLst>
          </p:cNvPr>
          <p:cNvCxnSpPr>
            <a:cxnSpLocks/>
          </p:cNvCxnSpPr>
          <p:nvPr/>
        </p:nvCxnSpPr>
        <p:spPr>
          <a:xfrm flipV="1">
            <a:off x="8025193" y="5345777"/>
            <a:ext cx="2531277" cy="365110"/>
          </a:xfrm>
          <a:prstGeom prst="line">
            <a:avLst/>
          </a:prstGeom>
          <a:ln w="19050"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7" name="Straight Connector 56">
            <a:extLst>
              <a:ext uri="{FF2B5EF4-FFF2-40B4-BE49-F238E27FC236}">
                <a16:creationId xmlns:a16="http://schemas.microsoft.com/office/drawing/2014/main" id="{C082CA06-973D-AE9C-F01C-E1558EACF60E}"/>
              </a:ext>
            </a:extLst>
          </p:cNvPr>
          <p:cNvCxnSpPr>
            <a:cxnSpLocks/>
          </p:cNvCxnSpPr>
          <p:nvPr/>
        </p:nvCxnSpPr>
        <p:spPr>
          <a:xfrm flipV="1">
            <a:off x="8367528" y="5604738"/>
            <a:ext cx="2723675" cy="379202"/>
          </a:xfrm>
          <a:prstGeom prst="line">
            <a:avLst/>
          </a:prstGeom>
          <a:ln w="19050"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5" name="Speech Bubble: Rectangle 34">
            <a:extLst>
              <a:ext uri="{FF2B5EF4-FFF2-40B4-BE49-F238E27FC236}">
                <a16:creationId xmlns:a16="http://schemas.microsoft.com/office/drawing/2014/main" id="{12062859-E13D-C638-4FCE-406C54CE8AB0}"/>
              </a:ext>
            </a:extLst>
          </p:cNvPr>
          <p:cNvSpPr/>
          <p:nvPr/>
        </p:nvSpPr>
        <p:spPr>
          <a:xfrm>
            <a:off x="2596896" y="4434374"/>
            <a:ext cx="1908933" cy="695705"/>
          </a:xfrm>
          <a:prstGeom prst="wedgeRectCallout">
            <a:avLst>
              <a:gd name="adj1" fmla="val -30129"/>
              <a:gd name="adj2" fmla="val -261153"/>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err="1">
                <a:solidFill>
                  <a:schemeClr val="tx1"/>
                </a:solidFill>
              </a:rPr>
              <a:t>Tuần</a:t>
            </a:r>
            <a:r>
              <a:rPr lang="en-US" sz="1600" dirty="0">
                <a:solidFill>
                  <a:schemeClr val="tx1"/>
                </a:solidFill>
              </a:rPr>
              <a:t> </a:t>
            </a:r>
            <a:r>
              <a:rPr lang="en-US" sz="1600" dirty="0" err="1">
                <a:solidFill>
                  <a:schemeClr val="tx1"/>
                </a:solidFill>
              </a:rPr>
              <a:t>đầu</a:t>
            </a:r>
            <a:r>
              <a:rPr lang="en-US" sz="1600" dirty="0">
                <a:solidFill>
                  <a:schemeClr val="tx1"/>
                </a:solidFill>
              </a:rPr>
              <a:t> </a:t>
            </a:r>
            <a:r>
              <a:rPr lang="en-US" sz="1600" dirty="0" err="1">
                <a:solidFill>
                  <a:schemeClr val="tx1"/>
                </a:solidFill>
              </a:rPr>
              <a:t>tiên</a:t>
            </a:r>
            <a:r>
              <a:rPr lang="en-US" sz="1600" dirty="0">
                <a:solidFill>
                  <a:schemeClr val="tx1"/>
                </a:solidFill>
              </a:rPr>
              <a:t> </a:t>
            </a:r>
            <a:r>
              <a:rPr lang="en-US" sz="1600" dirty="0" err="1">
                <a:solidFill>
                  <a:schemeClr val="tx1"/>
                </a:solidFill>
              </a:rPr>
              <a:t>làm</a:t>
            </a:r>
            <a:r>
              <a:rPr lang="en-US" sz="1600" dirty="0">
                <a:solidFill>
                  <a:schemeClr val="tx1"/>
                </a:solidFill>
              </a:rPr>
              <a:t> fulltime </a:t>
            </a:r>
            <a:r>
              <a:rPr lang="en-US" sz="1600" dirty="0" err="1">
                <a:solidFill>
                  <a:schemeClr val="tx1"/>
                </a:solidFill>
              </a:rPr>
              <a:t>nên</a:t>
            </a:r>
            <a:r>
              <a:rPr lang="en-US" sz="1600" dirty="0">
                <a:solidFill>
                  <a:schemeClr val="tx1"/>
                </a:solidFill>
              </a:rPr>
              <a:t> </a:t>
            </a:r>
            <a:r>
              <a:rPr lang="en-US" sz="1600" dirty="0" err="1">
                <a:solidFill>
                  <a:schemeClr val="tx1"/>
                </a:solidFill>
              </a:rPr>
              <a:t>là</a:t>
            </a:r>
            <a:r>
              <a:rPr lang="en-US" sz="1600" dirty="0">
                <a:solidFill>
                  <a:schemeClr val="tx1"/>
                </a:solidFill>
              </a:rPr>
              <a:t> để timeline x2</a:t>
            </a:r>
          </a:p>
        </p:txBody>
      </p:sp>
    </p:spTree>
    <p:extLst>
      <p:ext uri="{BB962C8B-B14F-4D97-AF65-F5344CB8AC3E}">
        <p14:creationId xmlns:p14="http://schemas.microsoft.com/office/powerpoint/2010/main" val="1899622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B24B3-CE07-DFC7-9D27-38B0DFAB6A8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22D121-7252-6DA2-435A-C0844F1DAE2B}"/>
              </a:ext>
            </a:extLst>
          </p:cNvPr>
          <p:cNvSpPr>
            <a:spLocks noGrp="1"/>
          </p:cNvSpPr>
          <p:nvPr>
            <p:ph idx="1"/>
          </p:nvPr>
        </p:nvSpPr>
        <p:spPr/>
        <p:txBody>
          <a:bodyPr>
            <a:normAutofit/>
          </a:bodyPr>
          <a:lstStyle/>
          <a:p>
            <a:pPr algn="ctr"/>
            <a:r>
              <a:rPr lang="en-US" sz="4000" b="1" dirty="0"/>
              <a:t>2. Công </a:t>
            </a:r>
            <a:r>
              <a:rPr lang="en-US" sz="4000" b="1" dirty="0" err="1"/>
              <a:t>việc</a:t>
            </a:r>
            <a:r>
              <a:rPr lang="en-US" sz="4000" b="1" dirty="0"/>
              <a:t> </a:t>
            </a:r>
            <a:r>
              <a:rPr lang="en-US" sz="4000" b="1" dirty="0" err="1"/>
              <a:t>đã</a:t>
            </a:r>
            <a:r>
              <a:rPr lang="en-US" sz="4000" b="1" dirty="0"/>
              <a:t> </a:t>
            </a:r>
            <a:r>
              <a:rPr lang="en-US" sz="4000" b="1" dirty="0" err="1"/>
              <a:t>thực</a:t>
            </a:r>
            <a:r>
              <a:rPr lang="en-US" sz="4000" b="1" dirty="0"/>
              <a:t> </a:t>
            </a:r>
            <a:r>
              <a:rPr lang="en-US" sz="4000" b="1" dirty="0" err="1"/>
              <a:t>hiện</a:t>
            </a:r>
            <a:endParaRPr lang="en-US" sz="4000" b="1" dirty="0"/>
          </a:p>
        </p:txBody>
      </p:sp>
      <p:sp>
        <p:nvSpPr>
          <p:cNvPr id="2" name="Date Placeholder 1">
            <a:extLst>
              <a:ext uri="{FF2B5EF4-FFF2-40B4-BE49-F238E27FC236}">
                <a16:creationId xmlns:a16="http://schemas.microsoft.com/office/drawing/2014/main" id="{7B20E1BF-95C9-04D4-539C-AF9A32163F9E}"/>
              </a:ext>
            </a:extLst>
          </p:cNvPr>
          <p:cNvSpPr>
            <a:spLocks noGrp="1"/>
          </p:cNvSpPr>
          <p:nvPr>
            <p:ph type="dt" sz="half" idx="10"/>
          </p:nvPr>
        </p:nvSpPr>
        <p:spPr/>
        <p:txBody>
          <a:bodyPr/>
          <a:lstStyle/>
          <a:p>
            <a:fld id="{1274DB7B-5A52-4D3F-870E-13C594FF79BA}" type="datetime9">
              <a:rPr lang="en-US" smtClean="0"/>
              <a:t>1/30/2026 1:31:25 PM</a:t>
            </a:fld>
            <a:endParaRPr lang="en-US"/>
          </a:p>
        </p:txBody>
      </p:sp>
      <p:sp>
        <p:nvSpPr>
          <p:cNvPr id="4" name="Footer Placeholder 3">
            <a:extLst>
              <a:ext uri="{FF2B5EF4-FFF2-40B4-BE49-F238E27FC236}">
                <a16:creationId xmlns:a16="http://schemas.microsoft.com/office/drawing/2014/main" id="{8BB5B84B-0D07-A7D7-0B77-8CEEFB7AD3DF}"/>
              </a:ext>
            </a:extLst>
          </p:cNvPr>
          <p:cNvSpPr>
            <a:spLocks noGrp="1"/>
          </p:cNvSpPr>
          <p:nvPr>
            <p:ph type="ftr" sz="quarter" idx="11"/>
          </p:nvPr>
        </p:nvSpPr>
        <p:spPr/>
        <p:txBody>
          <a:bodyPr/>
          <a:lstStyle/>
          <a:p>
            <a:r>
              <a:rPr lang="en-US"/>
              <a:t>Nguyễn Thành Đạt</a:t>
            </a:r>
            <a:endParaRPr lang="en-US" dirty="0"/>
          </a:p>
        </p:txBody>
      </p:sp>
      <p:sp>
        <p:nvSpPr>
          <p:cNvPr id="5" name="Slide Number Placeholder 4">
            <a:extLst>
              <a:ext uri="{FF2B5EF4-FFF2-40B4-BE49-F238E27FC236}">
                <a16:creationId xmlns:a16="http://schemas.microsoft.com/office/drawing/2014/main" id="{88AF2F72-3936-3FD3-121B-63CFD5D7FB2C}"/>
              </a:ext>
            </a:extLst>
          </p:cNvPr>
          <p:cNvSpPr>
            <a:spLocks noGrp="1"/>
          </p:cNvSpPr>
          <p:nvPr>
            <p:ph type="sldNum" sz="quarter" idx="12"/>
          </p:nvPr>
        </p:nvSpPr>
        <p:spPr/>
        <p:txBody>
          <a:bodyPr/>
          <a:lstStyle/>
          <a:p>
            <a:fld id="{81097CE2-82D9-4ED5-9F0C-F9C654B904AA}" type="slidenum">
              <a:rPr lang="en-US" smtClean="0"/>
              <a:t>5</a:t>
            </a:fld>
            <a:endParaRPr lang="en-US" dirty="0"/>
          </a:p>
        </p:txBody>
      </p:sp>
    </p:spTree>
    <p:extLst>
      <p:ext uri="{BB962C8B-B14F-4D97-AF65-F5344CB8AC3E}">
        <p14:creationId xmlns:p14="http://schemas.microsoft.com/office/powerpoint/2010/main" val="27395310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3CA06-81F8-14C1-B95E-04D25405E30A}"/>
              </a:ext>
            </a:extLst>
          </p:cNvPr>
          <p:cNvSpPr>
            <a:spLocks noGrp="1"/>
          </p:cNvSpPr>
          <p:nvPr>
            <p:ph type="title"/>
          </p:nvPr>
        </p:nvSpPr>
        <p:spPr>
          <a:xfrm>
            <a:off x="207424" y="178590"/>
            <a:ext cx="6726775" cy="971027"/>
          </a:xfrm>
        </p:spPr>
        <p:txBody>
          <a:bodyPr>
            <a:normAutofit fontScale="90000"/>
          </a:bodyPr>
          <a:lstStyle/>
          <a:p>
            <a:r>
              <a:rPr lang="en-US" b="1" dirty="0"/>
              <a:t>2. Công </a:t>
            </a:r>
            <a:r>
              <a:rPr lang="en-US" b="1" dirty="0" err="1"/>
              <a:t>việc</a:t>
            </a:r>
            <a:r>
              <a:rPr lang="en-US" b="1" dirty="0"/>
              <a:t> </a:t>
            </a:r>
            <a:r>
              <a:rPr lang="en-US" b="1" dirty="0" err="1"/>
              <a:t>đã</a:t>
            </a:r>
            <a:r>
              <a:rPr lang="en-US" b="1" dirty="0"/>
              <a:t> </a:t>
            </a:r>
            <a:r>
              <a:rPr lang="en-US" b="1" dirty="0" err="1"/>
              <a:t>thực</a:t>
            </a:r>
            <a:r>
              <a:rPr lang="en-US" b="1" dirty="0"/>
              <a:t> </a:t>
            </a:r>
            <a:r>
              <a:rPr lang="en-US" b="1" dirty="0" err="1"/>
              <a:t>hiện</a:t>
            </a:r>
            <a:endParaRPr lang="en-US" b="1" dirty="0"/>
          </a:p>
        </p:txBody>
      </p:sp>
      <p:sp>
        <p:nvSpPr>
          <p:cNvPr id="3" name="Content Placeholder 2">
            <a:extLst>
              <a:ext uri="{FF2B5EF4-FFF2-40B4-BE49-F238E27FC236}">
                <a16:creationId xmlns:a16="http://schemas.microsoft.com/office/drawing/2014/main" id="{0D5D491C-30ED-9164-9CF2-70C08B4104A9}"/>
              </a:ext>
            </a:extLst>
          </p:cNvPr>
          <p:cNvSpPr>
            <a:spLocks noGrp="1"/>
          </p:cNvSpPr>
          <p:nvPr>
            <p:ph idx="1"/>
          </p:nvPr>
        </p:nvSpPr>
        <p:spPr>
          <a:xfrm>
            <a:off x="766755" y="1344739"/>
            <a:ext cx="10905842" cy="2084261"/>
          </a:xfrm>
        </p:spPr>
        <p:txBody>
          <a:bodyPr>
            <a:normAutofit fontScale="92500"/>
          </a:bodyPr>
          <a:lstStyle/>
          <a:p>
            <a:r>
              <a:rPr lang="en-US" sz="3200" dirty="0"/>
              <a:t>2.1 Hiển </a:t>
            </a:r>
            <a:r>
              <a:rPr lang="en-US" sz="3200" dirty="0" err="1"/>
              <a:t>thị</a:t>
            </a:r>
            <a:r>
              <a:rPr lang="en-US" sz="3200" dirty="0"/>
              <a:t> </a:t>
            </a:r>
            <a:r>
              <a:rPr lang="en-US" sz="3200" dirty="0" err="1"/>
              <a:t>các</a:t>
            </a:r>
            <a:r>
              <a:rPr lang="en-US" sz="3200" dirty="0"/>
              <a:t> </a:t>
            </a:r>
            <a:r>
              <a:rPr lang="en-US" sz="3200" dirty="0" err="1"/>
              <a:t>chữ</a:t>
            </a:r>
            <a:r>
              <a:rPr lang="en-US" sz="3200" dirty="0"/>
              <a:t> </a:t>
            </a:r>
            <a:r>
              <a:rPr lang="en-US" sz="3200" dirty="0" err="1"/>
              <a:t>số</a:t>
            </a:r>
            <a:r>
              <a:rPr lang="en-US" sz="3200" dirty="0"/>
              <a:t> </a:t>
            </a:r>
            <a:r>
              <a:rPr lang="en-US" sz="3200" dirty="0" err="1"/>
              <a:t>lên</a:t>
            </a:r>
            <a:r>
              <a:rPr lang="en-US" sz="3200" dirty="0"/>
              <a:t> LED 7 </a:t>
            </a:r>
            <a:r>
              <a:rPr lang="en-US" sz="3200" dirty="0" err="1"/>
              <a:t>thanh</a:t>
            </a:r>
            <a:endParaRPr lang="en-US" sz="3200" dirty="0"/>
          </a:p>
          <a:p>
            <a:r>
              <a:rPr lang="en-US" sz="3200" dirty="0"/>
              <a:t>2.2 Hiển </a:t>
            </a:r>
            <a:r>
              <a:rPr lang="en-US" sz="3200" dirty="0" err="1"/>
              <a:t>thị</a:t>
            </a:r>
            <a:r>
              <a:rPr lang="en-US" sz="3200" dirty="0"/>
              <a:t> </a:t>
            </a:r>
            <a:r>
              <a:rPr lang="en-US" sz="3200" dirty="0" err="1"/>
              <a:t>nhiệt</a:t>
            </a:r>
            <a:r>
              <a:rPr lang="en-US" sz="3200" dirty="0"/>
              <a:t> độ </a:t>
            </a:r>
            <a:r>
              <a:rPr lang="en-US" sz="3200" dirty="0" err="1"/>
              <a:t>với</a:t>
            </a:r>
            <a:r>
              <a:rPr lang="en-US" sz="3200" dirty="0"/>
              <a:t> </a:t>
            </a:r>
            <a:r>
              <a:rPr lang="en-US" sz="3200" dirty="0" err="1"/>
              <a:t>cảm</a:t>
            </a:r>
            <a:r>
              <a:rPr lang="en-US" sz="3200" dirty="0"/>
              <a:t> biến ADT7420 </a:t>
            </a:r>
            <a:r>
              <a:rPr lang="en-US" sz="3200" dirty="0" err="1"/>
              <a:t>với</a:t>
            </a:r>
            <a:r>
              <a:rPr lang="en-US" sz="3200" dirty="0"/>
              <a:t> </a:t>
            </a:r>
            <a:r>
              <a:rPr lang="en-US" sz="3200" dirty="0" err="1"/>
              <a:t>giao</a:t>
            </a:r>
            <a:r>
              <a:rPr lang="en-US" sz="3200" dirty="0"/>
              <a:t> </a:t>
            </a:r>
            <a:r>
              <a:rPr lang="en-US" sz="3200" dirty="0" err="1"/>
              <a:t>thức</a:t>
            </a:r>
            <a:r>
              <a:rPr lang="en-US" sz="3200" dirty="0"/>
              <a:t> I2C</a:t>
            </a:r>
          </a:p>
          <a:p>
            <a:r>
              <a:rPr lang="en-US" sz="3200" dirty="0"/>
              <a:t>2.3 Hiển </a:t>
            </a:r>
            <a:r>
              <a:rPr lang="en-US" sz="3200" dirty="0" err="1"/>
              <a:t>thị</a:t>
            </a:r>
            <a:r>
              <a:rPr lang="en-US" sz="3200" dirty="0"/>
              <a:t> </a:t>
            </a:r>
            <a:r>
              <a:rPr lang="en-US" sz="3200" dirty="0" err="1"/>
              <a:t>góc</a:t>
            </a:r>
            <a:r>
              <a:rPr lang="en-US" sz="3200" dirty="0"/>
              <a:t> </a:t>
            </a:r>
            <a:r>
              <a:rPr lang="en-US" sz="3200" dirty="0" err="1"/>
              <a:t>xoay</a:t>
            </a:r>
            <a:r>
              <a:rPr lang="en-US" sz="3200" dirty="0"/>
              <a:t> </a:t>
            </a:r>
            <a:r>
              <a:rPr lang="en-US" sz="3200" dirty="0" err="1"/>
              <a:t>với</a:t>
            </a:r>
            <a:r>
              <a:rPr lang="en-US" sz="3200" dirty="0"/>
              <a:t> </a:t>
            </a:r>
            <a:r>
              <a:rPr lang="en-US" sz="3200" dirty="0" err="1"/>
              <a:t>cảm</a:t>
            </a:r>
            <a:r>
              <a:rPr lang="en-US" sz="3200" dirty="0"/>
              <a:t> biến ADXL362 </a:t>
            </a:r>
            <a:r>
              <a:rPr lang="en-US" sz="3200" dirty="0" err="1"/>
              <a:t>với</a:t>
            </a:r>
            <a:r>
              <a:rPr lang="en-US" sz="3200" dirty="0"/>
              <a:t> </a:t>
            </a:r>
            <a:r>
              <a:rPr lang="en-US" sz="3200" dirty="0" err="1"/>
              <a:t>giao</a:t>
            </a:r>
            <a:r>
              <a:rPr lang="en-US" sz="3200" dirty="0"/>
              <a:t> </a:t>
            </a:r>
            <a:r>
              <a:rPr lang="en-US" sz="3200" dirty="0" err="1"/>
              <a:t>thức</a:t>
            </a:r>
            <a:r>
              <a:rPr lang="en-US" sz="3200" dirty="0"/>
              <a:t> SPI</a:t>
            </a:r>
          </a:p>
        </p:txBody>
      </p:sp>
      <p:sp>
        <p:nvSpPr>
          <p:cNvPr id="4" name="Date Placeholder 3">
            <a:extLst>
              <a:ext uri="{FF2B5EF4-FFF2-40B4-BE49-F238E27FC236}">
                <a16:creationId xmlns:a16="http://schemas.microsoft.com/office/drawing/2014/main" id="{1AC37C5E-6E10-D8AE-9D05-78986EDA1B23}"/>
              </a:ext>
            </a:extLst>
          </p:cNvPr>
          <p:cNvSpPr>
            <a:spLocks noGrp="1"/>
          </p:cNvSpPr>
          <p:nvPr>
            <p:ph type="dt" sz="half" idx="10"/>
          </p:nvPr>
        </p:nvSpPr>
        <p:spPr/>
        <p:txBody>
          <a:bodyPr/>
          <a:lstStyle/>
          <a:p>
            <a:fld id="{8D9D3FC5-F509-4582-B588-C88AC0B0D0B3}" type="datetime9">
              <a:rPr lang="en-US" smtClean="0"/>
              <a:t>1/30/2026 1:31:25 PM</a:t>
            </a:fld>
            <a:endParaRPr lang="en-US"/>
          </a:p>
        </p:txBody>
      </p:sp>
      <p:sp>
        <p:nvSpPr>
          <p:cNvPr id="5" name="Footer Placeholder 4">
            <a:extLst>
              <a:ext uri="{FF2B5EF4-FFF2-40B4-BE49-F238E27FC236}">
                <a16:creationId xmlns:a16="http://schemas.microsoft.com/office/drawing/2014/main" id="{E21683DD-E4B3-ED21-8E5E-714FB292477E}"/>
              </a:ext>
            </a:extLst>
          </p:cNvPr>
          <p:cNvSpPr>
            <a:spLocks noGrp="1"/>
          </p:cNvSpPr>
          <p:nvPr>
            <p:ph type="ftr" sz="quarter" idx="11"/>
          </p:nvPr>
        </p:nvSpPr>
        <p:spPr/>
        <p:txBody>
          <a:bodyPr/>
          <a:lstStyle/>
          <a:p>
            <a:r>
              <a:rPr lang="en-US"/>
              <a:t>Nguyễn Thành Đạt</a:t>
            </a:r>
            <a:endParaRPr lang="en-US" dirty="0"/>
          </a:p>
        </p:txBody>
      </p:sp>
      <p:sp>
        <p:nvSpPr>
          <p:cNvPr id="6" name="Slide Number Placeholder 5">
            <a:extLst>
              <a:ext uri="{FF2B5EF4-FFF2-40B4-BE49-F238E27FC236}">
                <a16:creationId xmlns:a16="http://schemas.microsoft.com/office/drawing/2014/main" id="{09FF1C19-27FB-71B5-2E90-F0DD2FC72364}"/>
              </a:ext>
            </a:extLst>
          </p:cNvPr>
          <p:cNvSpPr>
            <a:spLocks noGrp="1"/>
          </p:cNvSpPr>
          <p:nvPr>
            <p:ph type="sldNum" sz="quarter" idx="12"/>
          </p:nvPr>
        </p:nvSpPr>
        <p:spPr/>
        <p:txBody>
          <a:bodyPr/>
          <a:lstStyle/>
          <a:p>
            <a:fld id="{81097CE2-82D9-4ED5-9F0C-F9C654B904AA}" type="slidenum">
              <a:rPr lang="en-US" smtClean="0"/>
              <a:t>6</a:t>
            </a:fld>
            <a:endParaRPr lang="en-US" dirty="0"/>
          </a:p>
        </p:txBody>
      </p:sp>
    </p:spTree>
    <p:extLst>
      <p:ext uri="{BB962C8B-B14F-4D97-AF65-F5344CB8AC3E}">
        <p14:creationId xmlns:p14="http://schemas.microsoft.com/office/powerpoint/2010/main" val="4290733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F1F1F2-2CC6-E930-D0A0-A6F5B7B8B7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DAF3D2-EEB5-CDD3-9D7C-92D1523B5CEB}"/>
              </a:ext>
            </a:extLst>
          </p:cNvPr>
          <p:cNvSpPr>
            <a:spLocks noGrp="1"/>
          </p:cNvSpPr>
          <p:nvPr>
            <p:ph type="title"/>
          </p:nvPr>
        </p:nvSpPr>
        <p:spPr>
          <a:xfrm>
            <a:off x="256620" y="214944"/>
            <a:ext cx="6868080" cy="582077"/>
          </a:xfrm>
        </p:spPr>
        <p:txBody>
          <a:bodyPr>
            <a:normAutofit fontScale="90000"/>
          </a:bodyPr>
          <a:lstStyle/>
          <a:p>
            <a:r>
              <a:rPr lang="en-US" sz="3200" b="1" dirty="0"/>
              <a:t>2.1 Hiển </a:t>
            </a:r>
            <a:r>
              <a:rPr lang="en-US" sz="3200" b="1" dirty="0" err="1"/>
              <a:t>thị</a:t>
            </a:r>
            <a:r>
              <a:rPr lang="en-US" sz="3200" b="1" dirty="0"/>
              <a:t> </a:t>
            </a:r>
            <a:r>
              <a:rPr lang="en-US" sz="3200" b="1" dirty="0" err="1"/>
              <a:t>các</a:t>
            </a:r>
            <a:r>
              <a:rPr lang="en-US" sz="3200" b="1" dirty="0"/>
              <a:t> </a:t>
            </a:r>
            <a:r>
              <a:rPr lang="en-US" sz="3200" b="1" dirty="0" err="1"/>
              <a:t>chữ</a:t>
            </a:r>
            <a:r>
              <a:rPr lang="en-US" sz="3200" b="1" dirty="0"/>
              <a:t> </a:t>
            </a:r>
            <a:r>
              <a:rPr lang="en-US" sz="3200" b="1" dirty="0" err="1"/>
              <a:t>số</a:t>
            </a:r>
            <a:r>
              <a:rPr lang="en-US" sz="3200" b="1" dirty="0"/>
              <a:t> </a:t>
            </a:r>
            <a:r>
              <a:rPr lang="en-US" sz="3200" b="1" dirty="0" err="1"/>
              <a:t>lên</a:t>
            </a:r>
            <a:r>
              <a:rPr lang="en-US" sz="3200" b="1" dirty="0"/>
              <a:t> LED 7 </a:t>
            </a:r>
            <a:r>
              <a:rPr lang="en-US" sz="3200" b="1" dirty="0" err="1"/>
              <a:t>thanh</a:t>
            </a:r>
            <a:endParaRPr lang="en-US" sz="3200" b="1" dirty="0"/>
          </a:p>
        </p:txBody>
      </p:sp>
      <p:sp>
        <p:nvSpPr>
          <p:cNvPr id="5" name="Date Placeholder 4">
            <a:extLst>
              <a:ext uri="{FF2B5EF4-FFF2-40B4-BE49-F238E27FC236}">
                <a16:creationId xmlns:a16="http://schemas.microsoft.com/office/drawing/2014/main" id="{810A6D00-7907-A073-62D7-F3653308C165}"/>
              </a:ext>
            </a:extLst>
          </p:cNvPr>
          <p:cNvSpPr>
            <a:spLocks noGrp="1"/>
          </p:cNvSpPr>
          <p:nvPr>
            <p:ph type="dt" sz="half" idx="10"/>
          </p:nvPr>
        </p:nvSpPr>
        <p:spPr/>
        <p:txBody>
          <a:bodyPr/>
          <a:lstStyle/>
          <a:p>
            <a:fld id="{59CDC41D-1EE2-4403-B754-48819EFAEC47}" type="datetime9">
              <a:rPr lang="en-US" smtClean="0"/>
              <a:t>1/30/2026 1:31:25 PM</a:t>
            </a:fld>
            <a:endParaRPr lang="en-US"/>
          </a:p>
        </p:txBody>
      </p:sp>
      <p:sp>
        <p:nvSpPr>
          <p:cNvPr id="6" name="Footer Placeholder 5">
            <a:extLst>
              <a:ext uri="{FF2B5EF4-FFF2-40B4-BE49-F238E27FC236}">
                <a16:creationId xmlns:a16="http://schemas.microsoft.com/office/drawing/2014/main" id="{21799296-2AB7-F1C8-E104-DA4EC5562380}"/>
              </a:ext>
            </a:extLst>
          </p:cNvPr>
          <p:cNvSpPr>
            <a:spLocks noGrp="1"/>
          </p:cNvSpPr>
          <p:nvPr>
            <p:ph type="ftr" sz="quarter" idx="11"/>
          </p:nvPr>
        </p:nvSpPr>
        <p:spPr/>
        <p:txBody>
          <a:bodyPr/>
          <a:lstStyle/>
          <a:p>
            <a:r>
              <a:rPr lang="en-US"/>
              <a:t>Nguyễn Thành Đạt</a:t>
            </a:r>
            <a:endParaRPr lang="en-US" dirty="0"/>
          </a:p>
        </p:txBody>
      </p:sp>
      <p:sp>
        <p:nvSpPr>
          <p:cNvPr id="8" name="Slide Number Placeholder 7">
            <a:extLst>
              <a:ext uri="{FF2B5EF4-FFF2-40B4-BE49-F238E27FC236}">
                <a16:creationId xmlns:a16="http://schemas.microsoft.com/office/drawing/2014/main" id="{D0F86A13-4D4A-F09A-F7B6-98D9FB188FD6}"/>
              </a:ext>
            </a:extLst>
          </p:cNvPr>
          <p:cNvSpPr>
            <a:spLocks noGrp="1"/>
          </p:cNvSpPr>
          <p:nvPr>
            <p:ph type="sldNum" sz="quarter" idx="12"/>
          </p:nvPr>
        </p:nvSpPr>
        <p:spPr/>
        <p:txBody>
          <a:bodyPr/>
          <a:lstStyle/>
          <a:p>
            <a:fld id="{81097CE2-82D9-4ED5-9F0C-F9C654B904AA}" type="slidenum">
              <a:rPr lang="en-US" smtClean="0"/>
              <a:t>7</a:t>
            </a:fld>
            <a:endParaRPr lang="en-US" dirty="0"/>
          </a:p>
        </p:txBody>
      </p:sp>
      <p:sp>
        <p:nvSpPr>
          <p:cNvPr id="12" name="TextBox 11">
            <a:extLst>
              <a:ext uri="{FF2B5EF4-FFF2-40B4-BE49-F238E27FC236}">
                <a16:creationId xmlns:a16="http://schemas.microsoft.com/office/drawing/2014/main" id="{896631AF-80A1-FF4C-6B9A-0E41A21D5475}"/>
              </a:ext>
            </a:extLst>
          </p:cNvPr>
          <p:cNvSpPr txBox="1"/>
          <p:nvPr/>
        </p:nvSpPr>
        <p:spPr>
          <a:xfrm>
            <a:off x="637409" y="1296584"/>
            <a:ext cx="3477392" cy="3693319"/>
          </a:xfrm>
          <a:prstGeom prst="rect">
            <a:avLst/>
          </a:prstGeom>
          <a:noFill/>
        </p:spPr>
        <p:txBody>
          <a:bodyPr wrap="square">
            <a:spAutoFit/>
          </a:bodyPr>
          <a:lstStyle/>
          <a:p>
            <a:pPr>
              <a:buNone/>
            </a:pPr>
            <a:r>
              <a:rPr lang="vi-VN" b="1" dirty="0">
                <a:latin typeface="Calibri" panose="020F0502020204030204" pitchFamily="34" charset="0"/>
                <a:ea typeface="Calibri" panose="020F0502020204030204" pitchFamily="34" charset="0"/>
                <a:cs typeface="Calibri" panose="020F0502020204030204" pitchFamily="34" charset="0"/>
              </a:rPr>
              <a:t>PWM:</a:t>
            </a:r>
            <a:br>
              <a:rPr lang="vi-VN" dirty="0">
                <a:latin typeface="Calibri" panose="020F0502020204030204" pitchFamily="34" charset="0"/>
                <a:ea typeface="Calibri" panose="020F0502020204030204" pitchFamily="34" charset="0"/>
                <a:cs typeface="Calibri" panose="020F0502020204030204" pitchFamily="34" charset="0"/>
              </a:rPr>
            </a:br>
            <a:r>
              <a:rPr lang="vi-VN" dirty="0">
                <a:latin typeface="Calibri" panose="020F0502020204030204" pitchFamily="34" charset="0"/>
                <a:ea typeface="Calibri" panose="020F0502020204030204" pitchFamily="34" charset="0"/>
                <a:cs typeface="Calibri" panose="020F0502020204030204" pitchFamily="34" charset="0"/>
              </a:rPr>
              <a:t>PWM là kỹ thuật điều khiển công suất bằng cách thay đổi tỉ lệ thời gian bật/tắt của tín hiệu số. Duty cycle càng lớn thì điện áp trung bình càng cao (LED càng sáng).</a:t>
            </a:r>
          </a:p>
          <a:p>
            <a:pPr>
              <a:buNone/>
            </a:pPr>
            <a:r>
              <a:rPr lang="vi-VN" b="1" dirty="0">
                <a:latin typeface="Calibri" panose="020F0502020204030204" pitchFamily="34" charset="0"/>
                <a:ea typeface="Calibri" panose="020F0502020204030204" pitchFamily="34" charset="0"/>
                <a:cs typeface="Calibri" panose="020F0502020204030204" pitchFamily="34" charset="0"/>
              </a:rPr>
              <a:t>Quét LED:</a:t>
            </a:r>
            <a:br>
              <a:rPr lang="vi-VN" dirty="0">
                <a:latin typeface="Calibri" panose="020F0502020204030204" pitchFamily="34" charset="0"/>
                <a:ea typeface="Calibri" panose="020F0502020204030204" pitchFamily="34" charset="0"/>
                <a:cs typeface="Calibri" panose="020F0502020204030204" pitchFamily="34" charset="0"/>
              </a:rPr>
            </a:br>
            <a:r>
              <a:rPr lang="vi-VN" dirty="0">
                <a:latin typeface="Calibri" panose="020F0502020204030204" pitchFamily="34" charset="0"/>
                <a:ea typeface="Calibri" panose="020F0502020204030204" pitchFamily="34" charset="0"/>
                <a:cs typeface="Calibri" panose="020F0502020204030204" pitchFamily="34" charset="0"/>
              </a:rPr>
              <a:t>Quét LED là cách bật các LED (hoặc từng chữ số) luân phiên rất nhanh thay vì bật tất cả cùng lúc. Nhờ quét nhanh, mắt người thấy như các LED sáng đồng thời và giúp giảm số chân điều khiển.</a:t>
            </a:r>
          </a:p>
        </p:txBody>
      </p:sp>
      <p:pic>
        <p:nvPicPr>
          <p:cNvPr id="1026" name="Picture 2" descr="7 segments displays multiplexing - Displays - Arduino Forum">
            <a:extLst>
              <a:ext uri="{FF2B5EF4-FFF2-40B4-BE49-F238E27FC236}">
                <a16:creationId xmlns:a16="http://schemas.microsoft.com/office/drawing/2014/main" id="{DDCEEFA0-0E9D-3090-5107-7ACDFC19A5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38735" y="3429000"/>
            <a:ext cx="7038846" cy="265601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ulse Width Modulation - SparkFun Learn">
            <a:extLst>
              <a:ext uri="{FF2B5EF4-FFF2-40B4-BE49-F238E27FC236}">
                <a16:creationId xmlns:a16="http://schemas.microsoft.com/office/drawing/2014/main" id="{D4F003B2-ED40-CF70-B457-B9D8054496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38735" y="671893"/>
            <a:ext cx="3872063" cy="265683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87ADABA9-ED2C-4A20-333A-1BFC740B1978}"/>
              </a:ext>
            </a:extLst>
          </p:cNvPr>
          <p:cNvPicPr>
            <a:picLocks noChangeAspect="1"/>
          </p:cNvPicPr>
          <p:nvPr/>
        </p:nvPicPr>
        <p:blipFill>
          <a:blip r:embed="rId5"/>
          <a:stretch>
            <a:fillRect/>
          </a:stretch>
        </p:blipFill>
        <p:spPr>
          <a:xfrm>
            <a:off x="8333220" y="671893"/>
            <a:ext cx="3701625" cy="1386728"/>
          </a:xfrm>
          <a:prstGeom prst="rect">
            <a:avLst/>
          </a:prstGeom>
        </p:spPr>
      </p:pic>
    </p:spTree>
    <p:extLst>
      <p:ext uri="{BB962C8B-B14F-4D97-AF65-F5344CB8AC3E}">
        <p14:creationId xmlns:p14="http://schemas.microsoft.com/office/powerpoint/2010/main" val="3885878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05F8AE-6115-9B9A-CC78-BFA9B09B0263}"/>
            </a:ext>
          </a:extLst>
        </p:cNvPr>
        <p:cNvGrpSpPr/>
        <p:nvPr/>
      </p:nvGrpSpPr>
      <p:grpSpPr>
        <a:xfrm>
          <a:off x="0" y="0"/>
          <a:ext cx="0" cy="0"/>
          <a:chOff x="0" y="0"/>
          <a:chExt cx="0" cy="0"/>
        </a:xfrm>
      </p:grpSpPr>
      <p:graphicFrame>
        <p:nvGraphicFramePr>
          <p:cNvPr id="14" name="Table 13">
            <a:extLst>
              <a:ext uri="{FF2B5EF4-FFF2-40B4-BE49-F238E27FC236}">
                <a16:creationId xmlns:a16="http://schemas.microsoft.com/office/drawing/2014/main" id="{F07D15C6-E26F-C5B8-3C9B-59BA0C914098}"/>
              </a:ext>
            </a:extLst>
          </p:cNvPr>
          <p:cNvGraphicFramePr>
            <a:graphicFrameLocks noGrp="1"/>
          </p:cNvGraphicFramePr>
          <p:nvPr>
            <p:extLst>
              <p:ext uri="{D42A27DB-BD31-4B8C-83A1-F6EECF244321}">
                <p14:modId xmlns:p14="http://schemas.microsoft.com/office/powerpoint/2010/main" val="1620916429"/>
              </p:ext>
            </p:extLst>
          </p:nvPr>
        </p:nvGraphicFramePr>
        <p:xfrm>
          <a:off x="401745" y="1511963"/>
          <a:ext cx="11213592" cy="4811547"/>
        </p:xfrm>
        <a:graphic>
          <a:graphicData uri="http://schemas.openxmlformats.org/drawingml/2006/table">
            <a:tbl>
              <a:tblPr firstRow="1" bandRow="1">
                <a:tableStyleId>{5C22544A-7EE6-4342-B048-85BDC9FD1C3A}</a:tableStyleId>
              </a:tblPr>
              <a:tblGrid>
                <a:gridCol w="3737864">
                  <a:extLst>
                    <a:ext uri="{9D8B030D-6E8A-4147-A177-3AD203B41FA5}">
                      <a16:colId xmlns:a16="http://schemas.microsoft.com/office/drawing/2014/main" val="3308855934"/>
                    </a:ext>
                  </a:extLst>
                </a:gridCol>
                <a:gridCol w="2880316">
                  <a:extLst>
                    <a:ext uri="{9D8B030D-6E8A-4147-A177-3AD203B41FA5}">
                      <a16:colId xmlns:a16="http://schemas.microsoft.com/office/drawing/2014/main" val="752552251"/>
                    </a:ext>
                  </a:extLst>
                </a:gridCol>
                <a:gridCol w="4595412">
                  <a:extLst>
                    <a:ext uri="{9D8B030D-6E8A-4147-A177-3AD203B41FA5}">
                      <a16:colId xmlns:a16="http://schemas.microsoft.com/office/drawing/2014/main" val="2956339728"/>
                    </a:ext>
                  </a:extLst>
                </a:gridCol>
              </a:tblGrid>
              <a:tr h="578955">
                <a:tc>
                  <a:txBody>
                    <a:bodyPr/>
                    <a:lstStyle/>
                    <a:p>
                      <a:pPr algn="ctr"/>
                      <a:r>
                        <a:rPr lang="en-US" sz="2400" dirty="0" err="1">
                          <a:latin typeface="Arial" panose="020B0604020202020204" pitchFamily="34" charset="0"/>
                        </a:rPr>
                        <a:t>Tính</a:t>
                      </a:r>
                      <a:r>
                        <a:rPr lang="en-US" sz="2400" dirty="0">
                          <a:latin typeface="Arial" panose="020B0604020202020204" pitchFamily="34" charset="0"/>
                        </a:rPr>
                        <a:t> </a:t>
                      </a:r>
                      <a:r>
                        <a:rPr lang="en-US" sz="2400" dirty="0" err="1"/>
                        <a:t>năng</a:t>
                      </a:r>
                      <a:endParaRPr lang="en-US" sz="2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a:latin typeface="Arial" panose="020B0604020202020204" pitchFamily="34" charset="0"/>
                        </a:rPr>
                        <a:t>Hình ảnh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err="1">
                          <a:latin typeface="Arial" panose="020B0604020202020204" pitchFamily="34" charset="0"/>
                        </a:rPr>
                        <a:t>Đánh</a:t>
                      </a:r>
                      <a:r>
                        <a:rPr lang="en-US" sz="2400" dirty="0">
                          <a:latin typeface="Arial" panose="020B0604020202020204" pitchFamily="34" charset="0"/>
                        </a:rPr>
                        <a:t> </a:t>
                      </a:r>
                      <a:r>
                        <a:rPr lang="en-US" sz="2400" dirty="0"/>
                        <a:t>giá</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6615825"/>
                  </a:ext>
                </a:extLst>
              </a:tr>
              <a:tr h="142756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Arial" panose="020B0604020202020204" pitchFamily="34" charset="0"/>
                          <a:cs typeface="Arial" panose="020B0604020202020204" pitchFamily="34" charset="0"/>
                        </a:rPr>
                        <a:t>Quét</a:t>
                      </a:r>
                      <a:r>
                        <a:rPr lang="en-US" dirty="0">
                          <a:latin typeface="Arial" panose="020B0604020202020204" pitchFamily="34" charset="0"/>
                          <a:cs typeface="Arial" panose="020B0604020202020204" pitchFamily="34" charset="0"/>
                        </a:rPr>
                        <a:t> LED 7 </a:t>
                      </a:r>
                      <a:r>
                        <a:rPr lang="en-US" dirty="0" err="1">
                          <a:latin typeface="Arial" panose="020B0604020202020204" pitchFamily="34" charset="0"/>
                          <a:cs typeface="Arial" panose="020B0604020202020204" pitchFamily="34" charset="0"/>
                        </a:rPr>
                        <a:t>thanh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giá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hiển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nút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bấm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cao</a:t>
                      </a:r>
                      <a:endParaRPr lang="en-US"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err="1">
                          <a:latin typeface="Arial" panose="020B0604020202020204" pitchFamily="34" charset="0"/>
                          <a:cs typeface="Arial" panose="020B0604020202020204" pitchFamily="34" charset="0"/>
                        </a:rPr>
                        <a:t>Quét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từng</a:t>
                      </a:r>
                      <a:r>
                        <a:rPr lang="en-US" dirty="0">
                          <a:latin typeface="Arial" panose="020B0604020202020204" pitchFamily="34" charset="0"/>
                          <a:cs typeface="Arial" panose="020B0604020202020204" pitchFamily="34" charset="0"/>
                        </a:rPr>
                        <a:t> LED </a:t>
                      </a:r>
                      <a:r>
                        <a:rPr lang="en-US" dirty="0" err="1">
                          <a:latin typeface="Arial" panose="020B0604020202020204" pitchFamily="34" charset="0"/>
                          <a:cs typeface="Arial" panose="020B0604020202020204" pitchFamily="34" charset="0"/>
                        </a:rPr>
                        <a:t>rõ</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ràng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mức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cao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mắt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phân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biệt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tín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hiệu</a:t>
                      </a:r>
                      <a:r>
                        <a:rPr lang="en-US" dirty="0">
                          <a:latin typeface="Arial" panose="020B0604020202020204" pitchFamily="34" charset="0"/>
                          <a:cs typeface="Arial" panose="020B0604020202020204" pitchFamily="34" charset="0"/>
                        </a:rPr>
                        <a:t> LED </a:t>
                      </a:r>
                      <a:r>
                        <a:rPr lang="en-US" dirty="0" err="1">
                          <a:latin typeface="Arial" panose="020B0604020202020204" pitchFamily="34" charset="0"/>
                          <a:cs typeface="Arial" panose="020B0604020202020204" pitchFamily="34" charset="0"/>
                        </a:rPr>
                        <a:t>đang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đổi</a:t>
                      </a:r>
                      <a:endParaRPr lang="en-US"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46342515"/>
                  </a:ext>
                </a:extLst>
              </a:tr>
              <a:tr h="134199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Arial" panose="020B0604020202020204" pitchFamily="34" charset="0"/>
                          <a:cs typeface="Arial" panose="020B0604020202020204" pitchFamily="34" charset="0"/>
                        </a:rPr>
                        <a:t>Quét</a:t>
                      </a:r>
                      <a:r>
                        <a:rPr lang="en-US" dirty="0">
                          <a:latin typeface="Arial" panose="020B0604020202020204" pitchFamily="34" charset="0"/>
                          <a:cs typeface="Arial" panose="020B0604020202020204" pitchFamily="34" charset="0"/>
                        </a:rPr>
                        <a:t> LED 7 </a:t>
                      </a:r>
                      <a:r>
                        <a:rPr lang="en-US" dirty="0" err="1">
                          <a:latin typeface="Arial" panose="020B0604020202020204" pitchFamily="34" charset="0"/>
                          <a:cs typeface="Arial" panose="020B0604020202020204" pitchFamily="34" charset="0"/>
                        </a:rPr>
                        <a:t>thanh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giá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hiển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nút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bấm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thấp</a:t>
                      </a:r>
                      <a:endParaRPr lang="en-US"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Arial" panose="020B0604020202020204" pitchFamily="34" charset="0"/>
                          <a:cs typeface="Arial" panose="020B0604020202020204" pitchFamily="34" charset="0"/>
                        </a:rPr>
                        <a:t>Quét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từng</a:t>
                      </a:r>
                      <a:r>
                        <a:rPr lang="en-US" dirty="0">
                          <a:latin typeface="Arial" panose="020B0604020202020204" pitchFamily="34" charset="0"/>
                          <a:cs typeface="Arial" panose="020B0604020202020204" pitchFamily="34" charset="0"/>
                        </a:rPr>
                        <a:t> LED 1 </a:t>
                      </a: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mức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thấp</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đủ</a:t>
                      </a:r>
                      <a:r>
                        <a:rPr lang="en-US" dirty="0">
                          <a:latin typeface="Arial" panose="020B0604020202020204" pitchFamily="34" charset="0"/>
                          <a:cs typeface="Arial" panose="020B0604020202020204" pitchFamily="34" charset="0"/>
                        </a:rPr>
                        <a:t> để </a:t>
                      </a:r>
                      <a:r>
                        <a:rPr lang="en-US" dirty="0" err="1">
                          <a:latin typeface="Arial" panose="020B0604020202020204" pitchFamily="34" charset="0"/>
                          <a:cs typeface="Arial" panose="020B0604020202020204" pitchFamily="34" charset="0"/>
                        </a:rPr>
                        <a:t>mắt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dõi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từng</a:t>
                      </a:r>
                      <a:r>
                        <a:rPr lang="en-US" dirty="0">
                          <a:latin typeface="Arial" panose="020B0604020202020204" pitchFamily="34" charset="0"/>
                          <a:cs typeface="Arial" panose="020B0604020202020204" pitchFamily="34" charset="0"/>
                        </a:rPr>
                        <a:t> giá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đổi</a:t>
                      </a:r>
                      <a:endParaRPr lang="en-US"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73800027"/>
                  </a:ext>
                </a:extLst>
              </a:tr>
              <a:tr h="714210">
                <a:tc>
                  <a:txBody>
                    <a:bodyPr/>
                    <a:lstStyle/>
                    <a:p>
                      <a:pPr algn="ctr"/>
                      <a:r>
                        <a:rPr lang="en-US" dirty="0" err="1">
                          <a:latin typeface="Arial" panose="020B0604020202020204" pitchFamily="34" charset="0"/>
                          <a:cs typeface="Arial" panose="020B0604020202020204" pitchFamily="34" charset="0"/>
                        </a:rPr>
                        <a:t>Điều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chỉnh</a:t>
                      </a:r>
                      <a:r>
                        <a:rPr lang="en-US" dirty="0">
                          <a:latin typeface="Arial" panose="020B0604020202020204" pitchFamily="34" charset="0"/>
                          <a:cs typeface="Arial" panose="020B0604020202020204" pitchFamily="34" charset="0"/>
                        </a:rPr>
                        <a:t> độ </a:t>
                      </a:r>
                      <a:r>
                        <a:rPr lang="en-US" dirty="0" err="1">
                          <a:latin typeface="Arial" panose="020B0604020202020204" pitchFamily="34" charset="0"/>
                          <a:cs typeface="Arial" panose="020B0604020202020204" pitchFamily="34" charset="0"/>
                        </a:rPr>
                        <a:t>sáng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PWM (</a:t>
                      </a:r>
                      <a:r>
                        <a:rPr lang="en-US" dirty="0" err="1">
                          <a:latin typeface="Arial" panose="020B0604020202020204" pitchFamily="34" charset="0"/>
                          <a:cs typeface="Arial" panose="020B0604020202020204" pitchFamily="34" charset="0"/>
                        </a:rPr>
                        <a:t>chỉnh</a:t>
                      </a:r>
                      <a:r>
                        <a:rPr lang="en-US" dirty="0">
                          <a:latin typeface="Arial" panose="020B0604020202020204" pitchFamily="34" charset="0"/>
                          <a:cs typeface="Arial" panose="020B0604020202020204" pitchFamily="34" charset="0"/>
                        </a:rPr>
                        <a:t> độ </a:t>
                      </a:r>
                      <a:r>
                        <a:rPr lang="en-US" dirty="0" err="1">
                          <a:latin typeface="Arial" panose="020B0604020202020204" pitchFamily="34" charset="0"/>
                          <a:cs typeface="Arial" panose="020B0604020202020204" pitchFamily="34" charset="0"/>
                        </a:rPr>
                        <a:t>dài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xung</a:t>
                      </a:r>
                      <a:r>
                        <a:rPr lang="en-US" dirty="0">
                          <a:latin typeface="Arial" panose="020B0604020202020204" pitchFamily="34" charset="0"/>
                          <a:cs typeface="Arial" panose="020B0604020202020204" pitchFamily="34" charset="0"/>
                        </a:rPr>
                        <a:t> để tang </a:t>
                      </a:r>
                      <a:r>
                        <a:rPr lang="en-US" dirty="0" err="1">
                          <a:latin typeface="Arial" panose="020B0604020202020204" pitchFamily="34" charset="0"/>
                          <a:cs typeface="Arial" panose="020B0604020202020204" pitchFamily="34" charset="0"/>
                        </a:rPr>
                        <a:t>giảm</a:t>
                      </a:r>
                      <a:r>
                        <a:rPr lang="en-US" dirty="0">
                          <a:latin typeface="Arial" panose="020B0604020202020204" pitchFamily="34" charset="0"/>
                          <a:cs typeface="Arial" panose="020B0604020202020204" pitchFamily="34" charset="0"/>
                        </a:rPr>
                        <a:t> độ </a:t>
                      </a:r>
                      <a:r>
                        <a:rPr lang="en-US" dirty="0" err="1">
                          <a:latin typeface="Arial" panose="020B0604020202020204" pitchFamily="34" charset="0"/>
                          <a:cs typeface="Arial" panose="020B0604020202020204" pitchFamily="34" charset="0"/>
                        </a:rPr>
                        <a:t>sáng</a:t>
                      </a:r>
                      <a:r>
                        <a:rPr lang="en-US" dirty="0">
                          <a:latin typeface="Arial" panose="020B0604020202020204" pitchFamily="34" charset="0"/>
                          <a:cs typeface="Arial" panose="020B0604020202020204" pitchFamily="34"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Arial" panose="020B0604020202020204" pitchFamily="34" charset="0"/>
                        <a:cs typeface="Arial" panose="020B0604020202020204" pitchFamily="34" charset="0"/>
                      </a:endParaRPr>
                    </a:p>
                    <a:p>
                      <a:pPr algn="ctr"/>
                      <a:endParaRPr lang="en-US" dirty="0">
                        <a:latin typeface="Arial" panose="020B0604020202020204" pitchFamily="34" charset="0"/>
                        <a:cs typeface="Arial" panose="020B0604020202020204" pitchFamily="34" charset="0"/>
                      </a:endParaRPr>
                    </a:p>
                    <a:p>
                      <a:pPr algn="ctr"/>
                      <a:endParaRPr lang="en-US" dirty="0">
                        <a:latin typeface="Arial" panose="020B0604020202020204" pitchFamily="34" charset="0"/>
                        <a:cs typeface="Arial" panose="020B0604020202020204" pitchFamily="34" charset="0"/>
                      </a:endParaRPr>
                    </a:p>
                    <a:p>
                      <a:pPr algn="ctr"/>
                      <a:endParaRPr lang="en-US"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Arial" panose="020B0604020202020204" pitchFamily="34" charset="0"/>
                          <a:cs typeface="Arial" panose="020B0604020202020204" pitchFamily="34" charset="0"/>
                        </a:rPr>
                        <a:t>Hiển </a:t>
                      </a:r>
                      <a:r>
                        <a:rPr lang="en-US" dirty="0" err="1">
                          <a:latin typeface="Arial" panose="020B0604020202020204" pitchFamily="34" charset="0"/>
                          <a:cs typeface="Arial" panose="020B0604020202020204" pitchFamily="34" charset="0"/>
                        </a:rPr>
                        <a:t>thị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được</a:t>
                      </a:r>
                      <a:r>
                        <a:rPr lang="en-US" dirty="0">
                          <a:latin typeface="Arial" panose="020B0604020202020204" pitchFamily="34" charset="0"/>
                          <a:cs typeface="Arial" panose="020B0604020202020204" pitchFamily="34" charset="0"/>
                        </a:rPr>
                        <a:t> độ </a:t>
                      </a:r>
                      <a:r>
                        <a:rPr lang="en-US" dirty="0" err="1">
                          <a:latin typeface="Arial" panose="020B0604020202020204" pitchFamily="34" charset="0"/>
                          <a:cs typeface="Arial" panose="020B0604020202020204" pitchFamily="34" charset="0"/>
                        </a:rPr>
                        <a:t>sáng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thay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đổi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mờ</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đến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mức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rõ</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hơn</a:t>
                      </a:r>
                      <a:endParaRPr lang="en-US" dirty="0">
                        <a:latin typeface="Arial" panose="020B0604020202020204" pitchFamily="34" charset="0"/>
                        <a:cs typeface="Arial" panose="020B0604020202020204" pitchFamily="34" charset="0"/>
                      </a:endParaRPr>
                    </a:p>
                    <a:p>
                      <a:pPr algn="ctr"/>
                      <a:endParaRPr lang="en-US" dirty="0">
                        <a:latin typeface="Arial" panose="020B0604020202020204" pitchFamily="34" charset="0"/>
                        <a:cs typeface="Arial" panose="020B0604020202020204" pitchFamily="34" charset="0"/>
                      </a:endParaRPr>
                    </a:p>
                    <a:p>
                      <a:pPr algn="ctr"/>
                      <a:endParaRPr lang="en-US" dirty="0">
                        <a:latin typeface="Arial" panose="020B0604020202020204" pitchFamily="34" charset="0"/>
                        <a:cs typeface="Arial" panose="020B0604020202020204" pitchFamily="34" charset="0"/>
                      </a:endParaRPr>
                    </a:p>
                    <a:p>
                      <a:pPr algn="ctr"/>
                      <a:endParaRPr lang="en-US" dirty="0">
                        <a:latin typeface="Arial" panose="020B0604020202020204" pitchFamily="34" charset="0"/>
                        <a:cs typeface="Arial" panose="020B0604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6180222"/>
                  </a:ext>
                </a:extLst>
              </a:tr>
            </a:tbl>
          </a:graphicData>
        </a:graphic>
      </p:graphicFrame>
      <p:sp>
        <p:nvSpPr>
          <p:cNvPr id="2" name="Title 1">
            <a:extLst>
              <a:ext uri="{FF2B5EF4-FFF2-40B4-BE49-F238E27FC236}">
                <a16:creationId xmlns:a16="http://schemas.microsoft.com/office/drawing/2014/main" id="{2AE0DE4E-89EA-2DFF-8868-573866D84FFF}"/>
              </a:ext>
            </a:extLst>
          </p:cNvPr>
          <p:cNvSpPr>
            <a:spLocks noGrp="1"/>
          </p:cNvSpPr>
          <p:nvPr>
            <p:ph type="title"/>
          </p:nvPr>
        </p:nvSpPr>
        <p:spPr>
          <a:xfrm>
            <a:off x="256620" y="214944"/>
            <a:ext cx="6868080" cy="582077"/>
          </a:xfrm>
        </p:spPr>
        <p:txBody>
          <a:bodyPr>
            <a:normAutofit fontScale="90000"/>
          </a:bodyPr>
          <a:lstStyle/>
          <a:p>
            <a:r>
              <a:rPr lang="en-US" sz="3200" b="1" dirty="0"/>
              <a:t>2.1 Hiển </a:t>
            </a:r>
            <a:r>
              <a:rPr lang="en-US" sz="3200" b="1" dirty="0" err="1"/>
              <a:t>thị</a:t>
            </a:r>
            <a:r>
              <a:rPr lang="en-US" sz="3200" b="1" dirty="0"/>
              <a:t> </a:t>
            </a:r>
            <a:r>
              <a:rPr lang="en-US" sz="3200" b="1" dirty="0" err="1"/>
              <a:t>các</a:t>
            </a:r>
            <a:r>
              <a:rPr lang="en-US" sz="3200" b="1" dirty="0"/>
              <a:t> </a:t>
            </a:r>
            <a:r>
              <a:rPr lang="en-US" sz="3200" b="1" dirty="0" err="1"/>
              <a:t>chữ</a:t>
            </a:r>
            <a:r>
              <a:rPr lang="en-US" sz="3200" b="1" dirty="0"/>
              <a:t> </a:t>
            </a:r>
            <a:r>
              <a:rPr lang="en-US" sz="3200" b="1" dirty="0" err="1"/>
              <a:t>số</a:t>
            </a:r>
            <a:r>
              <a:rPr lang="en-US" sz="3200" b="1" dirty="0"/>
              <a:t> </a:t>
            </a:r>
            <a:r>
              <a:rPr lang="en-US" sz="3200" b="1" dirty="0" err="1"/>
              <a:t>lên</a:t>
            </a:r>
            <a:r>
              <a:rPr lang="en-US" sz="3200" b="1" dirty="0"/>
              <a:t> LED 7 </a:t>
            </a:r>
            <a:r>
              <a:rPr lang="en-US" sz="3200" b="1" dirty="0" err="1"/>
              <a:t>thanh</a:t>
            </a:r>
            <a:endParaRPr lang="en-US" sz="3200" b="1" dirty="0"/>
          </a:p>
        </p:txBody>
      </p:sp>
      <p:sp>
        <p:nvSpPr>
          <p:cNvPr id="3" name="Content Placeholder 2">
            <a:extLst>
              <a:ext uri="{FF2B5EF4-FFF2-40B4-BE49-F238E27FC236}">
                <a16:creationId xmlns:a16="http://schemas.microsoft.com/office/drawing/2014/main" id="{518FD297-A8BA-67EF-30D1-8D73B0002A28}"/>
              </a:ext>
            </a:extLst>
          </p:cNvPr>
          <p:cNvSpPr>
            <a:spLocks noGrp="1"/>
          </p:cNvSpPr>
          <p:nvPr>
            <p:ph idx="1"/>
          </p:nvPr>
        </p:nvSpPr>
        <p:spPr>
          <a:xfrm>
            <a:off x="256620" y="784501"/>
            <a:ext cx="11358717" cy="4877266"/>
          </a:xfrm>
        </p:spPr>
        <p:txBody>
          <a:bodyPr/>
          <a:lstStyle/>
          <a:p>
            <a:r>
              <a:rPr lang="en-US" dirty="0" err="1">
                <a:latin typeface="Arial" panose="020B0604020202020204" pitchFamily="34" charset="0"/>
                <a:cs typeface="Arial" panose="020B0604020202020204" pitchFamily="34" charset="0"/>
              </a:rPr>
              <a:t>Yêu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Dùng</a:t>
            </a:r>
            <a:r>
              <a:rPr lang="en-US" dirty="0">
                <a:latin typeface="Arial" panose="020B0604020202020204" pitchFamily="34" charset="0"/>
                <a:cs typeface="Arial" panose="020B0604020202020204" pitchFamily="34" charset="0"/>
              </a:rPr>
              <a:t> 16 switches để </a:t>
            </a:r>
            <a:r>
              <a:rPr lang="en-US" dirty="0" err="1">
                <a:latin typeface="Arial" panose="020B0604020202020204" pitchFamily="34" charset="0"/>
                <a:cs typeface="Arial" panose="020B0604020202020204" pitchFamily="34" charset="0"/>
              </a:rPr>
              <a:t>điều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khiển</a:t>
            </a:r>
            <a:r>
              <a:rPr lang="en-US" dirty="0">
                <a:latin typeface="Arial" panose="020B0604020202020204" pitchFamily="34" charset="0"/>
                <a:cs typeface="Arial" panose="020B0604020202020204" pitchFamily="34" charset="0"/>
              </a:rPr>
              <a:t> 5 LED 7 </a:t>
            </a:r>
            <a:r>
              <a:rPr lang="en-US" dirty="0" err="1">
                <a:latin typeface="Arial" panose="020B0604020202020204" pitchFamily="34" charset="0"/>
                <a:cs typeface="Arial" panose="020B0604020202020204" pitchFamily="34" charset="0"/>
              </a:rPr>
              <a:t>thanh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hiển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0 </a:t>
            </a:r>
            <a:r>
              <a:rPr lang="en-US" dirty="0" err="1">
                <a:latin typeface="Arial" panose="020B0604020202020204" pitchFamily="34" charset="0"/>
                <a:cs typeface="Arial" panose="020B0604020202020204" pitchFamily="34" charset="0"/>
              </a:rPr>
              <a:t>đến</a:t>
            </a:r>
            <a:r>
              <a:rPr lang="en-US" dirty="0">
                <a:latin typeface="Arial" panose="020B0604020202020204" pitchFamily="34" charset="0"/>
                <a:cs typeface="Arial" panose="020B0604020202020204" pitchFamily="34" charset="0"/>
              </a:rPr>
              <a:t> 32767,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chỉnh</a:t>
            </a:r>
            <a:r>
              <a:rPr lang="en-US" dirty="0">
                <a:latin typeface="Arial" panose="020B0604020202020204" pitchFamily="34" charset="0"/>
                <a:cs typeface="Arial" panose="020B0604020202020204" pitchFamily="34" charset="0"/>
              </a:rPr>
              <a:t> độ </a:t>
            </a:r>
            <a:r>
              <a:rPr lang="en-US" dirty="0" err="1">
                <a:latin typeface="Arial" panose="020B0604020202020204" pitchFamily="34" charset="0"/>
                <a:cs typeface="Arial" panose="020B0604020202020204" pitchFamily="34" charset="0"/>
              </a:rPr>
              <a:t>sáng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LED </a:t>
            </a:r>
            <a:r>
              <a:rPr lang="en-US" dirty="0" err="1">
                <a:latin typeface="Arial" panose="020B0604020202020204" pitchFamily="34" charset="0"/>
                <a:cs typeface="Arial" panose="020B0604020202020204" pitchFamily="34" charset="0"/>
              </a:rPr>
              <a:t>đó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với</a:t>
            </a:r>
            <a:r>
              <a:rPr lang="en-US" dirty="0">
                <a:latin typeface="Arial" panose="020B0604020202020204" pitchFamily="34" charset="0"/>
                <a:cs typeface="Arial" panose="020B0604020202020204" pitchFamily="34" charset="0"/>
              </a:rPr>
              <a:t> PWM, </a:t>
            </a:r>
            <a:r>
              <a:rPr lang="en-US" dirty="0" err="1">
                <a:latin typeface="Arial" panose="020B0604020202020204" pitchFamily="34" charset="0"/>
                <a:cs typeface="Arial" panose="020B0604020202020204" pitchFamily="34" charset="0"/>
              </a:rPr>
              <a:t>quét</a:t>
            </a:r>
            <a:r>
              <a:rPr lang="en-US" dirty="0">
                <a:latin typeface="Arial" panose="020B0604020202020204" pitchFamily="34" charset="0"/>
                <a:cs typeface="Arial" panose="020B0604020202020204" pitchFamily="34" charset="0"/>
              </a:rPr>
              <a:t> LED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2 </a:t>
            </a:r>
            <a:r>
              <a:rPr lang="en-US" dirty="0" err="1">
                <a:latin typeface="Arial" panose="020B0604020202020204" pitchFamily="34" charset="0"/>
                <a:cs typeface="Arial" panose="020B0604020202020204" pitchFamily="34" charset="0"/>
              </a:rPr>
              <a:t>mốc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số</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cao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thấp</a:t>
            </a:r>
            <a:r>
              <a:rPr lang="en-US" dirty="0">
                <a:latin typeface="Arial" panose="020B0604020202020204" pitchFamily="34" charset="0"/>
                <a:cs typeface="Arial" panose="020B0604020202020204" pitchFamily="34" charset="0"/>
              </a:rPr>
              <a:t> (&gt;24hz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2hz)</a:t>
            </a:r>
          </a:p>
        </p:txBody>
      </p:sp>
      <p:pic>
        <p:nvPicPr>
          <p:cNvPr id="9" name="Picture 8">
            <a:extLst>
              <a:ext uri="{FF2B5EF4-FFF2-40B4-BE49-F238E27FC236}">
                <a16:creationId xmlns:a16="http://schemas.microsoft.com/office/drawing/2014/main" id="{4775DFA9-3F25-1641-9775-B3E50D6E170A}"/>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10810" r="10810"/>
          <a:stretch>
            <a:fillRect/>
          </a:stretch>
        </p:blipFill>
        <p:spPr>
          <a:xfrm>
            <a:off x="4326253" y="3581140"/>
            <a:ext cx="1234440" cy="1234440"/>
          </a:xfrm>
          <a:prstGeom prst="rect">
            <a:avLst/>
          </a:prstGeom>
        </p:spPr>
      </p:pic>
      <p:pic>
        <p:nvPicPr>
          <p:cNvPr id="11" name="Picture 10">
            <a:extLst>
              <a:ext uri="{FF2B5EF4-FFF2-40B4-BE49-F238E27FC236}">
                <a16:creationId xmlns:a16="http://schemas.microsoft.com/office/drawing/2014/main" id="{A7D4FA40-49CE-4982-175E-0EE53369E480}"/>
              </a:ext>
            </a:extLst>
          </p:cNvPr>
          <p:cNvPicPr>
            <a:picLocks noChangeAspect="1"/>
          </p:cNvPicPr>
          <p:nvPr/>
        </p:nvPicPr>
        <p:blipFill rotWithShape="1">
          <a:blip r:embed="rId4" cstate="print">
            <a:extLst>
              <a:ext uri="{28A0092B-C50C-407E-A947-70E740481C1C}">
                <a14:useLocalDpi xmlns:a14="http://schemas.microsoft.com/office/drawing/2010/main"/>
              </a:ext>
            </a:extLst>
          </a:blip>
          <a:srcRect l="14317" r="14317"/>
          <a:stretch>
            <a:fillRect/>
          </a:stretch>
        </p:blipFill>
        <p:spPr>
          <a:xfrm>
            <a:off x="5609081" y="2153860"/>
            <a:ext cx="1234440" cy="1234440"/>
          </a:xfrm>
          <a:prstGeom prst="rect">
            <a:avLst/>
          </a:prstGeom>
        </p:spPr>
      </p:pic>
      <p:pic>
        <p:nvPicPr>
          <p:cNvPr id="13" name="Picture 12">
            <a:extLst>
              <a:ext uri="{FF2B5EF4-FFF2-40B4-BE49-F238E27FC236}">
                <a16:creationId xmlns:a16="http://schemas.microsoft.com/office/drawing/2014/main" id="{6F0ED813-EBA6-3590-A758-083242CAAC0D}"/>
              </a:ext>
            </a:extLst>
          </p:cNvPr>
          <p:cNvPicPr>
            <a:picLocks noChangeAspect="1"/>
          </p:cNvPicPr>
          <p:nvPr/>
        </p:nvPicPr>
        <p:blipFill rotWithShape="1">
          <a:blip r:embed="rId5" cstate="print">
            <a:extLst>
              <a:ext uri="{28A0092B-C50C-407E-A947-70E740481C1C}">
                <a14:useLocalDpi xmlns:a14="http://schemas.microsoft.com/office/drawing/2010/main"/>
              </a:ext>
            </a:extLst>
          </a:blip>
          <a:srcRect l="12233" t="967" r="12233" b="967"/>
          <a:stretch>
            <a:fillRect/>
          </a:stretch>
        </p:blipFill>
        <p:spPr>
          <a:xfrm>
            <a:off x="5605096" y="3581646"/>
            <a:ext cx="1234440" cy="1234440"/>
          </a:xfrm>
          <a:prstGeom prst="rect">
            <a:avLst/>
          </a:prstGeom>
        </p:spPr>
      </p:pic>
      <p:sp>
        <p:nvSpPr>
          <p:cNvPr id="5" name="Date Placeholder 4">
            <a:extLst>
              <a:ext uri="{FF2B5EF4-FFF2-40B4-BE49-F238E27FC236}">
                <a16:creationId xmlns:a16="http://schemas.microsoft.com/office/drawing/2014/main" id="{69C2D89A-E0C9-09C4-3598-0F90488BD220}"/>
              </a:ext>
            </a:extLst>
          </p:cNvPr>
          <p:cNvSpPr>
            <a:spLocks noGrp="1"/>
          </p:cNvSpPr>
          <p:nvPr>
            <p:ph type="dt" sz="half" idx="10"/>
          </p:nvPr>
        </p:nvSpPr>
        <p:spPr/>
        <p:txBody>
          <a:bodyPr/>
          <a:lstStyle/>
          <a:p>
            <a:fld id="{59CDC41D-1EE2-4403-B754-48819EFAEC47}" type="datetime9">
              <a:rPr lang="en-US" smtClean="0"/>
              <a:t>1/30/2026 1:31:25 PM</a:t>
            </a:fld>
            <a:endParaRPr lang="en-US"/>
          </a:p>
        </p:txBody>
      </p:sp>
      <p:sp>
        <p:nvSpPr>
          <p:cNvPr id="6" name="Footer Placeholder 5">
            <a:extLst>
              <a:ext uri="{FF2B5EF4-FFF2-40B4-BE49-F238E27FC236}">
                <a16:creationId xmlns:a16="http://schemas.microsoft.com/office/drawing/2014/main" id="{7CF463BE-496A-F44F-27EF-31FB9A469112}"/>
              </a:ext>
            </a:extLst>
          </p:cNvPr>
          <p:cNvSpPr>
            <a:spLocks noGrp="1"/>
          </p:cNvSpPr>
          <p:nvPr>
            <p:ph type="ftr" sz="quarter" idx="11"/>
          </p:nvPr>
        </p:nvSpPr>
        <p:spPr/>
        <p:txBody>
          <a:bodyPr/>
          <a:lstStyle/>
          <a:p>
            <a:r>
              <a:rPr lang="en-US"/>
              <a:t>Nguyễn Thành Đạt</a:t>
            </a:r>
            <a:endParaRPr lang="en-US" dirty="0"/>
          </a:p>
        </p:txBody>
      </p:sp>
      <p:sp>
        <p:nvSpPr>
          <p:cNvPr id="8" name="Slide Number Placeholder 7">
            <a:extLst>
              <a:ext uri="{FF2B5EF4-FFF2-40B4-BE49-F238E27FC236}">
                <a16:creationId xmlns:a16="http://schemas.microsoft.com/office/drawing/2014/main" id="{E64B4E6E-D090-E155-327B-38FA2E05701C}"/>
              </a:ext>
            </a:extLst>
          </p:cNvPr>
          <p:cNvSpPr>
            <a:spLocks noGrp="1"/>
          </p:cNvSpPr>
          <p:nvPr>
            <p:ph type="sldNum" sz="quarter" idx="12"/>
          </p:nvPr>
        </p:nvSpPr>
        <p:spPr/>
        <p:txBody>
          <a:bodyPr/>
          <a:lstStyle/>
          <a:p>
            <a:fld id="{81097CE2-82D9-4ED5-9F0C-F9C654B904AA}" type="slidenum">
              <a:rPr lang="en-US" smtClean="0"/>
              <a:t>8</a:t>
            </a:fld>
            <a:endParaRPr lang="en-US" dirty="0"/>
          </a:p>
        </p:txBody>
      </p:sp>
      <p:pic>
        <p:nvPicPr>
          <p:cNvPr id="15" name="Picture 14">
            <a:extLst>
              <a:ext uri="{FF2B5EF4-FFF2-40B4-BE49-F238E27FC236}">
                <a16:creationId xmlns:a16="http://schemas.microsoft.com/office/drawing/2014/main" id="{17E77741-3518-46B1-7DC1-188F9D72F7FD}"/>
              </a:ext>
            </a:extLst>
          </p:cNvPr>
          <p:cNvPicPr>
            <a:picLocks noChangeAspect="1"/>
          </p:cNvPicPr>
          <p:nvPr/>
        </p:nvPicPr>
        <p:blipFill rotWithShape="1">
          <a:blip r:embed="rId6" cstate="print">
            <a:extLst>
              <a:ext uri="{28A0092B-C50C-407E-A947-70E740481C1C}">
                <a14:useLocalDpi xmlns:a14="http://schemas.microsoft.com/office/drawing/2010/main"/>
              </a:ext>
            </a:extLst>
          </a:blip>
          <a:srcRect l="10230" r="10230"/>
          <a:stretch>
            <a:fillRect/>
          </a:stretch>
        </p:blipFill>
        <p:spPr>
          <a:xfrm>
            <a:off x="4326253" y="2153860"/>
            <a:ext cx="1234440" cy="1234440"/>
          </a:xfrm>
          <a:prstGeom prst="rect">
            <a:avLst/>
          </a:prstGeom>
        </p:spPr>
      </p:pic>
      <p:pic>
        <p:nvPicPr>
          <p:cNvPr id="19" name="Picture 18">
            <a:extLst>
              <a:ext uri="{FF2B5EF4-FFF2-40B4-BE49-F238E27FC236}">
                <a16:creationId xmlns:a16="http://schemas.microsoft.com/office/drawing/2014/main" id="{0B313482-FEA3-D5C5-2AD4-A94D61EAE2CD}"/>
              </a:ext>
            </a:extLst>
          </p:cNvPr>
          <p:cNvPicPr>
            <a:picLocks noChangeAspect="1"/>
          </p:cNvPicPr>
          <p:nvPr/>
        </p:nvPicPr>
        <p:blipFill>
          <a:blip r:embed="rId7"/>
          <a:stretch>
            <a:fillRect/>
          </a:stretch>
        </p:blipFill>
        <p:spPr>
          <a:xfrm>
            <a:off x="4326253" y="4952361"/>
            <a:ext cx="1234440" cy="1234440"/>
          </a:xfrm>
          <a:prstGeom prst="rect">
            <a:avLst/>
          </a:prstGeom>
        </p:spPr>
      </p:pic>
      <p:pic>
        <p:nvPicPr>
          <p:cNvPr id="21" name="Picture 20">
            <a:extLst>
              <a:ext uri="{FF2B5EF4-FFF2-40B4-BE49-F238E27FC236}">
                <a16:creationId xmlns:a16="http://schemas.microsoft.com/office/drawing/2014/main" id="{EC0B87A3-F887-1F1A-203B-2962119A9D47}"/>
              </a:ext>
            </a:extLst>
          </p:cNvPr>
          <p:cNvPicPr>
            <a:picLocks noChangeAspect="1"/>
          </p:cNvPicPr>
          <p:nvPr/>
        </p:nvPicPr>
        <p:blipFill>
          <a:blip r:embed="rId8"/>
          <a:stretch>
            <a:fillRect/>
          </a:stretch>
        </p:blipFill>
        <p:spPr>
          <a:xfrm>
            <a:off x="5605096" y="4952361"/>
            <a:ext cx="1234440" cy="1234440"/>
          </a:xfrm>
          <a:prstGeom prst="rect">
            <a:avLst/>
          </a:prstGeom>
        </p:spPr>
      </p:pic>
    </p:spTree>
    <p:extLst>
      <p:ext uri="{BB962C8B-B14F-4D97-AF65-F5344CB8AC3E}">
        <p14:creationId xmlns:p14="http://schemas.microsoft.com/office/powerpoint/2010/main" val="1667934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5EF10-C5F4-5A03-1504-227BFA4B49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7326A4-3963-8728-59AB-11CC5E573303}"/>
              </a:ext>
            </a:extLst>
          </p:cNvPr>
          <p:cNvSpPr>
            <a:spLocks noGrp="1"/>
          </p:cNvSpPr>
          <p:nvPr>
            <p:ph type="title"/>
          </p:nvPr>
        </p:nvSpPr>
        <p:spPr>
          <a:xfrm>
            <a:off x="298703" y="199140"/>
            <a:ext cx="8321421" cy="702303"/>
          </a:xfrm>
        </p:spPr>
        <p:txBody>
          <a:bodyPr>
            <a:normAutofit fontScale="90000"/>
          </a:bodyPr>
          <a:lstStyle/>
          <a:p>
            <a:r>
              <a:rPr lang="en-US" sz="3600" b="1" dirty="0"/>
              <a:t>2.1 Hiển </a:t>
            </a:r>
            <a:r>
              <a:rPr lang="en-US" sz="3600" b="1" dirty="0" err="1"/>
              <a:t>thị</a:t>
            </a:r>
            <a:r>
              <a:rPr lang="en-US" sz="3600" b="1" dirty="0"/>
              <a:t> </a:t>
            </a:r>
            <a:r>
              <a:rPr lang="en-US" sz="3600" b="1" dirty="0" err="1"/>
              <a:t>các</a:t>
            </a:r>
            <a:r>
              <a:rPr lang="en-US" sz="3600" b="1" dirty="0"/>
              <a:t> </a:t>
            </a:r>
            <a:r>
              <a:rPr lang="en-US" sz="3600" b="1" dirty="0" err="1"/>
              <a:t>chữ</a:t>
            </a:r>
            <a:r>
              <a:rPr lang="en-US" sz="3600" b="1" dirty="0"/>
              <a:t> </a:t>
            </a:r>
            <a:r>
              <a:rPr lang="en-US" sz="3600" b="1" dirty="0" err="1"/>
              <a:t>số</a:t>
            </a:r>
            <a:r>
              <a:rPr lang="en-US" sz="3600" b="1" dirty="0"/>
              <a:t> </a:t>
            </a:r>
            <a:r>
              <a:rPr lang="en-US" sz="3600" b="1" dirty="0" err="1"/>
              <a:t>lên</a:t>
            </a:r>
            <a:r>
              <a:rPr lang="en-US" sz="3600" b="1" dirty="0"/>
              <a:t> LED 7 </a:t>
            </a:r>
            <a:r>
              <a:rPr lang="en-US" sz="3600" b="1" dirty="0" err="1"/>
              <a:t>thanh</a:t>
            </a:r>
            <a:endParaRPr lang="en-US" sz="3600" dirty="0"/>
          </a:p>
        </p:txBody>
      </p:sp>
      <p:sp>
        <p:nvSpPr>
          <p:cNvPr id="4" name="Date Placeholder 3">
            <a:extLst>
              <a:ext uri="{FF2B5EF4-FFF2-40B4-BE49-F238E27FC236}">
                <a16:creationId xmlns:a16="http://schemas.microsoft.com/office/drawing/2014/main" id="{0351E86E-8C30-9DE6-306B-1893CA30D049}"/>
              </a:ext>
            </a:extLst>
          </p:cNvPr>
          <p:cNvSpPr>
            <a:spLocks noGrp="1"/>
          </p:cNvSpPr>
          <p:nvPr>
            <p:ph type="dt" sz="half" idx="10"/>
          </p:nvPr>
        </p:nvSpPr>
        <p:spPr/>
        <p:txBody>
          <a:bodyPr/>
          <a:lstStyle/>
          <a:p>
            <a:fld id="{80BD0612-AC24-455E-93BD-0FDCA6E9BE11}" type="datetime9">
              <a:rPr lang="en-US" smtClean="0"/>
              <a:t>1/30/2026 1:31:25 PM</a:t>
            </a:fld>
            <a:endParaRPr lang="en-US"/>
          </a:p>
        </p:txBody>
      </p:sp>
      <p:sp>
        <p:nvSpPr>
          <p:cNvPr id="6" name="Footer Placeholder 5">
            <a:extLst>
              <a:ext uri="{FF2B5EF4-FFF2-40B4-BE49-F238E27FC236}">
                <a16:creationId xmlns:a16="http://schemas.microsoft.com/office/drawing/2014/main" id="{216FE748-E4BD-6017-E00A-D821D7442B75}"/>
              </a:ext>
            </a:extLst>
          </p:cNvPr>
          <p:cNvSpPr>
            <a:spLocks noGrp="1"/>
          </p:cNvSpPr>
          <p:nvPr>
            <p:ph type="ftr" sz="quarter" idx="11"/>
          </p:nvPr>
        </p:nvSpPr>
        <p:spPr/>
        <p:txBody>
          <a:bodyPr/>
          <a:lstStyle/>
          <a:p>
            <a:r>
              <a:rPr lang="en-US"/>
              <a:t>Nguyễn Thành Đạt</a:t>
            </a:r>
            <a:endParaRPr lang="en-US" dirty="0"/>
          </a:p>
        </p:txBody>
      </p:sp>
      <p:sp>
        <p:nvSpPr>
          <p:cNvPr id="10" name="Slide Number Placeholder 9">
            <a:extLst>
              <a:ext uri="{FF2B5EF4-FFF2-40B4-BE49-F238E27FC236}">
                <a16:creationId xmlns:a16="http://schemas.microsoft.com/office/drawing/2014/main" id="{96ED8362-A98D-8263-F3E3-781F32C5E2D4}"/>
              </a:ext>
            </a:extLst>
          </p:cNvPr>
          <p:cNvSpPr>
            <a:spLocks noGrp="1"/>
          </p:cNvSpPr>
          <p:nvPr>
            <p:ph type="sldNum" sz="quarter" idx="12"/>
          </p:nvPr>
        </p:nvSpPr>
        <p:spPr/>
        <p:txBody>
          <a:bodyPr/>
          <a:lstStyle/>
          <a:p>
            <a:fld id="{81097CE2-82D9-4ED5-9F0C-F9C654B904AA}" type="slidenum">
              <a:rPr lang="en-US" smtClean="0"/>
              <a:t>9</a:t>
            </a:fld>
            <a:endParaRPr lang="en-US" dirty="0"/>
          </a:p>
        </p:txBody>
      </p:sp>
      <p:graphicFrame>
        <p:nvGraphicFramePr>
          <p:cNvPr id="7" name="Table 6">
            <a:extLst>
              <a:ext uri="{FF2B5EF4-FFF2-40B4-BE49-F238E27FC236}">
                <a16:creationId xmlns:a16="http://schemas.microsoft.com/office/drawing/2014/main" id="{393C387C-6FE5-1F79-4DA3-D44529A05F8B}"/>
              </a:ext>
            </a:extLst>
          </p:cNvPr>
          <p:cNvGraphicFramePr>
            <a:graphicFrameLocks noGrp="1"/>
          </p:cNvGraphicFramePr>
          <p:nvPr>
            <p:extLst>
              <p:ext uri="{D42A27DB-BD31-4B8C-83A1-F6EECF244321}">
                <p14:modId xmlns:p14="http://schemas.microsoft.com/office/powerpoint/2010/main" val="3972042654"/>
              </p:ext>
            </p:extLst>
          </p:nvPr>
        </p:nvGraphicFramePr>
        <p:xfrm>
          <a:off x="710665" y="901443"/>
          <a:ext cx="10770669" cy="4733002"/>
        </p:xfrm>
        <a:graphic>
          <a:graphicData uri="http://schemas.openxmlformats.org/drawingml/2006/table">
            <a:tbl>
              <a:tblPr firstRow="1" bandCol="1">
                <a:tableStyleId>{5C22544A-7EE6-4342-B048-85BDC9FD1C3A}</a:tableStyleId>
              </a:tblPr>
              <a:tblGrid>
                <a:gridCol w="3590223">
                  <a:extLst>
                    <a:ext uri="{9D8B030D-6E8A-4147-A177-3AD203B41FA5}">
                      <a16:colId xmlns:a16="http://schemas.microsoft.com/office/drawing/2014/main" val="638449165"/>
                    </a:ext>
                  </a:extLst>
                </a:gridCol>
                <a:gridCol w="3590223">
                  <a:extLst>
                    <a:ext uri="{9D8B030D-6E8A-4147-A177-3AD203B41FA5}">
                      <a16:colId xmlns:a16="http://schemas.microsoft.com/office/drawing/2014/main" val="686358280"/>
                    </a:ext>
                  </a:extLst>
                </a:gridCol>
                <a:gridCol w="3590223">
                  <a:extLst>
                    <a:ext uri="{9D8B030D-6E8A-4147-A177-3AD203B41FA5}">
                      <a16:colId xmlns:a16="http://schemas.microsoft.com/office/drawing/2014/main" val="1033727721"/>
                    </a:ext>
                  </a:extLst>
                </a:gridCol>
              </a:tblGrid>
              <a:tr h="759356">
                <a:tc>
                  <a:txBody>
                    <a:bodyPr/>
                    <a:lstStyle/>
                    <a:p>
                      <a:pPr algn="ctr"/>
                      <a:r>
                        <a:rPr lang="en-US" sz="2400" dirty="0" err="1">
                          <a:latin typeface="Arial" panose="020B0604020202020204" pitchFamily="34" charset="0"/>
                        </a:rPr>
                        <a:t>Vấn</a:t>
                      </a:r>
                      <a:r>
                        <a:rPr lang="en-US" sz="2400" dirty="0">
                          <a:latin typeface="Arial" panose="020B0604020202020204" pitchFamily="34" charset="0"/>
                        </a:rPr>
                        <a:t> </a:t>
                      </a:r>
                      <a:r>
                        <a:rPr lang="en-US" sz="2400" dirty="0" err="1"/>
                        <a:t>đề</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err="1">
                          <a:latin typeface="Arial" panose="020B0604020202020204" pitchFamily="34" charset="0"/>
                        </a:rPr>
                        <a:t>Cách</a:t>
                      </a:r>
                      <a:r>
                        <a:rPr lang="en-US" sz="2400" dirty="0">
                          <a:latin typeface="Arial" panose="020B0604020202020204" pitchFamily="34" charset="0"/>
                        </a:rPr>
                        <a:t> </a:t>
                      </a:r>
                      <a:r>
                        <a:rPr lang="en-US" sz="2400" dirty="0" err="1"/>
                        <a:t>khắc</a:t>
                      </a:r>
                      <a:r>
                        <a:rPr lang="en-US" sz="2400" dirty="0"/>
                        <a:t> </a:t>
                      </a:r>
                      <a:r>
                        <a:rPr lang="en-US" sz="2400" dirty="0" err="1"/>
                        <a:t>phục</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400" dirty="0" err="1">
                          <a:latin typeface="Arial" panose="020B0604020202020204" pitchFamily="34" charset="0"/>
                        </a:rPr>
                        <a:t>Cách</a:t>
                      </a:r>
                      <a:r>
                        <a:rPr lang="en-US" sz="2400" dirty="0">
                          <a:latin typeface="Arial" panose="020B0604020202020204" pitchFamily="34" charset="0"/>
                        </a:rPr>
                        <a:t> </a:t>
                      </a:r>
                      <a:r>
                        <a:rPr lang="en-US" sz="2400" dirty="0" err="1"/>
                        <a:t>phòng</a:t>
                      </a:r>
                      <a:r>
                        <a:rPr lang="en-US" sz="2400" dirty="0"/>
                        <a:t> </a:t>
                      </a:r>
                      <a:r>
                        <a:rPr lang="en-US" sz="2400" dirty="0" err="1"/>
                        <a:t>tránh</a:t>
                      </a:r>
                      <a:endParaRPr lang="en-US" sz="24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65108320"/>
                  </a:ext>
                </a:extLst>
              </a:tr>
              <a:tr h="475252">
                <a:tc rowSpan="2">
                  <a:txBody>
                    <a:bodyPr/>
                    <a:lstStyle/>
                    <a:p>
                      <a:pPr algn="ctr"/>
                      <a:r>
                        <a:rPr lang="en-US" sz="1400" dirty="0">
                          <a:latin typeface="Arial" panose="020B0604020202020204" pitchFamily="34" charset="0"/>
                          <a:cs typeface="Arial" panose="020B0604020202020204" pitchFamily="34" charset="0"/>
                        </a:rPr>
                        <a:t>Testbench </a:t>
                      </a:r>
                      <a:r>
                        <a:rPr lang="en-US" sz="1400" dirty="0" err="1">
                          <a:latin typeface="Arial" panose="020B0604020202020204" pitchFamily="34" charset="0"/>
                          <a:cs typeface="Arial" panose="020B0604020202020204" pitchFamily="34" charset="0"/>
                        </a:rPr>
                        <a:t>trục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trặc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không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thể</a:t>
                      </a:r>
                      <a:r>
                        <a:rPr lang="en-US" sz="1400" dirty="0">
                          <a:latin typeface="Arial" panose="020B0604020202020204" pitchFamily="34" charset="0"/>
                          <a:cs typeface="Arial" panose="020B0604020202020204" pitchFamily="34" charset="0"/>
                        </a:rPr>
                        <a:t> debug </a:t>
                      </a:r>
                      <a:r>
                        <a:rPr lang="en-US" sz="1400" dirty="0" err="1">
                          <a:latin typeface="Arial" panose="020B0604020202020204" pitchFamily="34" charset="0"/>
                          <a:cs typeface="Arial" panose="020B0604020202020204" pitchFamily="34" charset="0"/>
                        </a:rPr>
                        <a:t>được</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latin typeface="Arial" panose="020B0604020202020204" pitchFamily="34" charset="0"/>
                          <a:cs typeface="Arial" panose="020B0604020202020204" pitchFamily="34" charset="0"/>
                        </a:rPr>
                        <a:t>Tạo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ra</a:t>
                      </a:r>
                      <a:r>
                        <a:rPr lang="en-US" sz="1400" dirty="0">
                          <a:latin typeface="Arial" panose="020B0604020202020204" pitchFamily="34" charset="0"/>
                          <a:cs typeface="Arial" panose="020B0604020202020204" pitchFamily="34" charset="0"/>
                        </a:rPr>
                        <a:t> 1 testbench </a:t>
                      </a:r>
                      <a:r>
                        <a:rPr lang="en-US" sz="1400" dirty="0" err="1">
                          <a:latin typeface="Arial" panose="020B0604020202020204" pitchFamily="34" charset="0"/>
                          <a:cs typeface="Arial" panose="020B0604020202020204" pitchFamily="34" charset="0"/>
                        </a:rPr>
                        <a:t>khác</a:t>
                      </a:r>
                      <a:r>
                        <a:rPr lang="en-US" sz="1400" dirty="0">
                          <a:latin typeface="Arial" panose="020B0604020202020204" pitchFamily="34" charset="0"/>
                          <a:cs typeface="Arial" panose="020B0604020202020204" pitchFamily="34" charset="0"/>
                        </a:rPr>
                        <a:t>, bao </a:t>
                      </a:r>
                      <a:r>
                        <a:rPr lang="en-US" sz="1400" dirty="0" err="1">
                          <a:latin typeface="Arial" panose="020B0604020202020204" pitchFamily="34" charset="0"/>
                          <a:cs typeface="Arial" panose="020B0604020202020204" pitchFamily="34" charset="0"/>
                        </a:rPr>
                        <a:t>hàm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tất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cả</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trường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hợp</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biến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khả</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hơn</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en-US" sz="1400" dirty="0" err="1">
                          <a:latin typeface="Arial" panose="020B0604020202020204" pitchFamily="34" charset="0"/>
                          <a:cs typeface="Arial" panose="020B0604020202020204" pitchFamily="34" charset="0"/>
                        </a:rPr>
                        <a:t>Lên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kế</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hoạch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nội</a:t>
                      </a:r>
                      <a:r>
                        <a:rPr lang="en-US" sz="1400" dirty="0">
                          <a:latin typeface="Arial" panose="020B0604020202020204" pitchFamily="34" charset="0"/>
                          <a:cs typeface="Arial" panose="020B0604020202020204" pitchFamily="34" charset="0"/>
                        </a:rPr>
                        <a:t> dung </a:t>
                      </a:r>
                      <a:r>
                        <a:rPr lang="en-US" sz="1400" dirty="0" err="1">
                          <a:latin typeface="Arial" panose="020B0604020202020204" pitchFamily="34" charset="0"/>
                          <a:cs typeface="Arial" panose="020B0604020202020204" pitchFamily="34" charset="0"/>
                        </a:rPr>
                        <a:t>cần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đưa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vào</a:t>
                      </a:r>
                      <a:r>
                        <a:rPr lang="en-US" sz="1400" dirty="0">
                          <a:latin typeface="Arial" panose="020B0604020202020204" pitchFamily="34" charset="0"/>
                          <a:cs typeface="Arial" panose="020B0604020202020204" pitchFamily="34" charset="0"/>
                        </a:rPr>
                        <a:t> testbench để </a:t>
                      </a:r>
                      <a:r>
                        <a:rPr lang="en-US" sz="1400" dirty="0" err="1">
                          <a:latin typeface="Arial" panose="020B0604020202020204" pitchFamily="34" charset="0"/>
                          <a:cs typeface="Arial" panose="020B0604020202020204" pitchFamily="34" charset="0"/>
                        </a:rPr>
                        <a:t>đảm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bảo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nội</a:t>
                      </a:r>
                      <a:r>
                        <a:rPr lang="en-US" sz="1400" dirty="0">
                          <a:latin typeface="Arial" panose="020B0604020202020204" pitchFamily="34" charset="0"/>
                          <a:cs typeface="Arial" panose="020B0604020202020204" pitchFamily="34" charset="0"/>
                        </a:rPr>
                        <a:t> dung </a:t>
                      </a:r>
                      <a:r>
                        <a:rPr lang="en-US" sz="1400" dirty="0" err="1">
                          <a:latin typeface="Arial" panose="020B0604020202020204" pitchFamily="34" charset="0"/>
                          <a:cs typeface="Arial" panose="020B0604020202020204" pitchFamily="34" charset="0"/>
                        </a:rPr>
                        <a:t>cần</a:t>
                      </a:r>
                      <a:r>
                        <a:rPr lang="en-US" sz="1400" dirty="0">
                          <a:latin typeface="Arial" panose="020B0604020202020204" pitchFamily="34" charset="0"/>
                          <a:cs typeface="Arial" panose="020B0604020202020204" pitchFamily="34" charset="0"/>
                        </a:rPr>
                        <a:t> test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11107730"/>
                  </a:ext>
                </a:extLst>
              </a:tr>
              <a:tr h="475252">
                <a:tc vMerge="1">
                  <a:txBody>
                    <a:bodyPr/>
                    <a:lstStyle/>
                    <a:p>
                      <a:endParaRPr lang="en-US"/>
                    </a:p>
                  </a:txBody>
                  <a:tcPr/>
                </a:tc>
                <a:tc>
                  <a:txBody>
                    <a:bodyPr/>
                    <a:lstStyle/>
                    <a:p>
                      <a:pPr algn="ctr"/>
                      <a:r>
                        <a:rPr lang="en-US" sz="1400" dirty="0" err="1">
                          <a:latin typeface="Arial" panose="020B0604020202020204" pitchFamily="34" charset="0"/>
                          <a:cs typeface="Arial" panose="020B0604020202020204" pitchFamily="34" charset="0"/>
                        </a:rPr>
                        <a:t>Chỉnh</a:t>
                      </a:r>
                      <a:r>
                        <a:rPr lang="en-US" sz="1400" dirty="0">
                          <a:latin typeface="Arial" panose="020B0604020202020204" pitchFamily="34" charset="0"/>
                          <a:cs typeface="Arial" panose="020B0604020202020204" pitchFamily="34" charset="0"/>
                        </a:rPr>
                        <a:t> lại testbench </a:t>
                      </a:r>
                      <a:r>
                        <a:rPr lang="en-US" sz="1400" dirty="0" err="1">
                          <a:latin typeface="Arial" panose="020B0604020202020204" pitchFamily="34" charset="0"/>
                          <a:cs typeface="Arial" panose="020B0604020202020204" pitchFamily="34" charset="0"/>
                        </a:rPr>
                        <a:t>cũ</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không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hợp</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lý</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vì</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rườm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rà</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209992952"/>
                  </a:ext>
                </a:extLst>
              </a:tr>
              <a:tr h="950503">
                <a:tc>
                  <a:txBody>
                    <a:bodyPr/>
                    <a:lstStyle/>
                    <a:p>
                      <a:pPr algn="ctr"/>
                      <a:r>
                        <a:rPr lang="en-US" sz="1400" dirty="0" err="1">
                          <a:latin typeface="Arial" panose="020B0604020202020204" pitchFamily="34" charset="0"/>
                          <a:cs typeface="Arial" panose="020B0604020202020204" pitchFamily="34" charset="0"/>
                        </a:rPr>
                        <a:t>Gắn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chân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lỗi</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latin typeface="Arial" panose="020B0604020202020204" pitchFamily="34" charset="0"/>
                          <a:cs typeface="Arial" panose="020B0604020202020204" pitchFamily="34" charset="0"/>
                        </a:rPr>
                        <a:t>Fix </a:t>
                      </a:r>
                      <a:r>
                        <a:rPr lang="en-US" sz="1400" dirty="0" err="1">
                          <a:latin typeface="Arial" panose="020B0604020202020204" pitchFamily="34" charset="0"/>
                          <a:cs typeface="Arial" panose="020B0604020202020204" pitchFamily="34" charset="0"/>
                        </a:rPr>
                        <a:t>theo</a:t>
                      </a:r>
                      <a:r>
                        <a:rPr lang="en-US" sz="1400" dirty="0">
                          <a:latin typeface="Arial" panose="020B0604020202020204" pitchFamily="34" charset="0"/>
                          <a:cs typeface="Arial" panose="020B0604020202020204" pitchFamily="34" charset="0"/>
                        </a:rPr>
                        <a:t> file </a:t>
                      </a:r>
                      <a:r>
                        <a:rPr lang="en-US" sz="1400" dirty="0" err="1">
                          <a:latin typeface="Arial" panose="020B0604020202020204" pitchFamily="34" charset="0"/>
                          <a:cs typeface="Arial" panose="020B0604020202020204" pitchFamily="34" charset="0"/>
                        </a:rPr>
                        <a:t>của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sản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xuất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cũng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như</a:t>
                      </a:r>
                      <a:r>
                        <a:rPr lang="en-US" sz="1400" dirty="0">
                          <a:latin typeface="Arial" panose="020B0604020202020204" pitchFamily="34" charset="0"/>
                          <a:cs typeface="Arial" panose="020B0604020202020204" pitchFamily="34" charset="0"/>
                        </a:rPr>
                        <a:t> fix lại </a:t>
                      </a:r>
                      <a:r>
                        <a:rPr lang="en-US" sz="1400" dirty="0" err="1">
                          <a:latin typeface="Arial" panose="020B0604020202020204" pitchFamily="34" charset="0"/>
                          <a:cs typeface="Arial" panose="020B0604020202020204" pitchFamily="34" charset="0"/>
                        </a:rPr>
                        <a:t>theo</a:t>
                      </a:r>
                      <a:r>
                        <a:rPr lang="en-US" sz="1400" dirty="0">
                          <a:latin typeface="Arial" panose="020B0604020202020204" pitchFamily="34" charset="0"/>
                          <a:cs typeface="Arial" panose="020B0604020202020204" pitchFamily="34" charset="0"/>
                        </a:rPr>
                        <a:t> file excel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latin typeface="Arial" panose="020B0604020202020204" pitchFamily="34" charset="0"/>
                          <a:hlinkClick r:id="rId2"/>
                        </a:rPr>
                        <a:t>digilent-xdc</a:t>
                      </a:r>
                      <a:r>
                        <a:rPr lang="en-US" sz="1400" dirty="0">
                          <a:latin typeface="Arial" panose="020B0604020202020204" pitchFamily="34" charset="0"/>
                          <a:hlinkClick r:id="rId2"/>
                        </a:rPr>
                        <a:t>/Nexys-A7-100T-Master.xdc at master · </a:t>
                      </a:r>
                      <a:r>
                        <a:rPr lang="en-US" sz="1400" dirty="0" err="1">
                          <a:hlinkClick r:id="rId2"/>
                        </a:rPr>
                        <a:t>Digilent</a:t>
                      </a:r>
                      <a:r>
                        <a:rPr lang="en-US" sz="1400" dirty="0">
                          <a:hlinkClick r:id="rId2"/>
                        </a:rPr>
                        <a:t>/</a:t>
                      </a:r>
                      <a:r>
                        <a:rPr lang="en-US" sz="1400" dirty="0" err="1">
                          <a:hlinkClick r:id="rId2"/>
                        </a:rPr>
                        <a:t>digilent-xdc</a:t>
                      </a: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61102586"/>
                  </a:ext>
                </a:extLst>
              </a:tr>
              <a:tr h="475252">
                <a:tc rowSpan="2">
                  <a:txBody>
                    <a:bodyPr/>
                    <a:lstStyle/>
                    <a:p>
                      <a:pPr algn="ctr"/>
                      <a:r>
                        <a:rPr lang="en-US" sz="1400" dirty="0" err="1">
                          <a:latin typeface="Arial" panose="020B0604020202020204" pitchFamily="34" charset="0"/>
                          <a:cs typeface="Arial" panose="020B0604020202020204" pitchFamily="34" charset="0"/>
                        </a:rPr>
                        <a:t>Lỗi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đặt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tên</a:t>
                      </a:r>
                      <a:r>
                        <a:rPr lang="en-US" sz="1400" dirty="0">
                          <a:latin typeface="Arial" panose="020B0604020202020204" pitchFamily="34" charset="0"/>
                          <a:cs typeface="Arial" panose="020B0604020202020204" pitchFamily="34" charset="0"/>
                        </a:rPr>
                        <a:t> biến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latin typeface="Arial" panose="020B0604020202020204" pitchFamily="34" charset="0"/>
                          <a:cs typeface="Arial" panose="020B0604020202020204" pitchFamily="34" charset="0"/>
                        </a:rPr>
                        <a:t>Đặt</a:t>
                      </a:r>
                      <a:r>
                        <a:rPr lang="en-US" sz="1400" dirty="0">
                          <a:latin typeface="Arial" panose="020B0604020202020204" pitchFamily="34" charset="0"/>
                          <a:cs typeface="Arial" panose="020B0604020202020204" pitchFamily="34" charset="0"/>
                        </a:rPr>
                        <a:t> lại </a:t>
                      </a:r>
                      <a:r>
                        <a:rPr lang="en-US" sz="1400" dirty="0" err="1">
                          <a:latin typeface="Arial" panose="020B0604020202020204" pitchFamily="34" charset="0"/>
                          <a:cs typeface="Arial" panose="020B0604020202020204" pitchFamily="34" charset="0"/>
                        </a:rPr>
                        <a:t>tên</a:t>
                      </a:r>
                      <a:r>
                        <a:rPr lang="en-US" sz="1400" dirty="0">
                          <a:latin typeface="Arial" panose="020B0604020202020204" pitchFamily="34" charset="0"/>
                          <a:cs typeface="Arial" panose="020B0604020202020204" pitchFamily="34" charset="0"/>
                        </a:rPr>
                        <a:t> biến </a:t>
                      </a:r>
                      <a:r>
                        <a:rPr lang="en-US" sz="1400" dirty="0" err="1">
                          <a:latin typeface="Arial" panose="020B0604020202020204" pitchFamily="34" charset="0"/>
                          <a:cs typeface="Arial" panose="020B0604020202020204" pitchFamily="34" charset="0"/>
                        </a:rPr>
                        <a:t>theo</a:t>
                      </a:r>
                      <a:r>
                        <a:rPr lang="en-US" sz="1400" dirty="0">
                          <a:latin typeface="Arial" panose="020B0604020202020204" pitchFamily="34" charset="0"/>
                          <a:cs typeface="Arial" panose="020B0604020202020204" pitchFamily="34" charset="0"/>
                        </a:rPr>
                        <a:t> level, </a:t>
                      </a:r>
                      <a:r>
                        <a:rPr lang="en-US" sz="1400" dirty="0" err="1">
                          <a:latin typeface="Arial" panose="020B0604020202020204" pitchFamily="34" charset="0"/>
                          <a:cs typeface="Arial" panose="020B0604020202020204" pitchFamily="34" charset="0"/>
                        </a:rPr>
                        <a:t>và</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theo</a:t>
                      </a:r>
                      <a:r>
                        <a:rPr lang="en-US" sz="1400" dirty="0">
                          <a:latin typeface="Arial" panose="020B0604020202020204" pitchFamily="34" charset="0"/>
                          <a:cs typeface="Arial" panose="020B0604020202020204" pitchFamily="34" charset="0"/>
                        </a:rPr>
                        <a:t> 1 </a:t>
                      </a:r>
                      <a:r>
                        <a:rPr lang="en-US" sz="1400" dirty="0" err="1">
                          <a:latin typeface="Arial" panose="020B0604020202020204" pitchFamily="34" charset="0"/>
                          <a:cs typeface="Arial" panose="020B0604020202020204" pitchFamily="34" charset="0"/>
                        </a:rPr>
                        <a:t>quy</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tắc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nhất</a:t>
                      </a:r>
                      <a:r>
                        <a:rPr lang="en-US" sz="1400" dirty="0">
                          <a:latin typeface="Arial" panose="020B0604020202020204" pitchFamily="34" charset="0"/>
                          <a:cs typeface="Arial" panose="020B0604020202020204" pitchFamily="34" charset="0"/>
                        </a:rPr>
                        <a:t> định (</a:t>
                      </a:r>
                      <a:r>
                        <a:rPr lang="en-US" sz="1400" dirty="0" err="1">
                          <a:latin typeface="Arial" panose="020B0604020202020204" pitchFamily="34" charset="0"/>
                          <a:cs typeface="Arial" panose="020B0604020202020204" pitchFamily="34" charset="0"/>
                        </a:rPr>
                        <a:t>đầy</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đủ</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hơn</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l"/>
                      <a:r>
                        <a:rPr lang="en-US" sz="1400" dirty="0" err="1">
                          <a:latin typeface="Arial" panose="020B0604020202020204" pitchFamily="34" charset="0"/>
                          <a:cs typeface="Arial" panose="020B0604020202020204" pitchFamily="34" charset="0"/>
                        </a:rPr>
                        <a:t>Phân</a:t>
                      </a:r>
                      <a:r>
                        <a:rPr lang="en-US" sz="1400" dirty="0">
                          <a:latin typeface="Arial" panose="020B0604020202020204" pitchFamily="34" charset="0"/>
                          <a:cs typeface="Arial" panose="020B0604020202020204" pitchFamily="34" charset="0"/>
                        </a:rPr>
                        <a:t> chia </a:t>
                      </a:r>
                      <a:r>
                        <a:rPr lang="en-US" sz="1400" dirty="0" err="1">
                          <a:latin typeface="Arial" panose="020B0604020202020204" pitchFamily="34" charset="0"/>
                          <a:cs typeface="Arial" panose="020B0604020202020204" pitchFamily="34" charset="0"/>
                        </a:rPr>
                        <a:t>rõ</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ràng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các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khối</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các</a:t>
                      </a:r>
                      <a:r>
                        <a:rPr lang="en-US" sz="1400" dirty="0">
                          <a:latin typeface="Arial" panose="020B0604020202020204" pitchFamily="34" charset="0"/>
                          <a:cs typeface="Arial" panose="020B0604020202020204" pitchFamily="34" charset="0"/>
                        </a:rPr>
                        <a:t> biến </a:t>
                      </a:r>
                      <a:r>
                        <a:rPr lang="en-US" sz="1400" dirty="0" err="1">
                          <a:latin typeface="Arial" panose="020B0604020202020204" pitchFamily="34" charset="0"/>
                          <a:cs typeface="Arial" panose="020B0604020202020204" pitchFamily="34" charset="0"/>
                        </a:rPr>
                        <a:t>ngay</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từ</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lúc</a:t>
                      </a:r>
                      <a:r>
                        <a:rPr lang="en-US" sz="1400" dirty="0">
                          <a:latin typeface="Arial" panose="020B0604020202020204" pitchFamily="34" charset="0"/>
                          <a:cs typeface="Arial" panose="020B0604020202020204" pitchFamily="34" charset="0"/>
                        </a:rPr>
                        <a:t> ban </a:t>
                      </a:r>
                      <a:r>
                        <a:rPr lang="en-US" sz="1400" dirty="0" err="1">
                          <a:latin typeface="Arial" panose="020B0604020202020204" pitchFamily="34" charset="0"/>
                          <a:cs typeface="Arial" panose="020B0604020202020204" pitchFamily="34" charset="0"/>
                        </a:rPr>
                        <a:t>đầu</a:t>
                      </a:r>
                      <a:endParaRPr lang="en-US" sz="1400" dirty="0">
                        <a:latin typeface="Arial" panose="020B0604020202020204" pitchFamily="34" charset="0"/>
                        <a:cs typeface="Arial" panose="020B0604020202020204" pitchFamily="34" charset="0"/>
                      </a:endParaRPr>
                    </a:p>
                    <a:p>
                      <a:pPr algn="ctr"/>
                      <a:endParaRPr lang="en-US" sz="1400" dirty="0">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04059999"/>
                  </a:ext>
                </a:extLst>
              </a:tr>
              <a:tr h="475252">
                <a:tc vMerge="1">
                  <a:txBody>
                    <a:bodyPr/>
                    <a:lstStyle/>
                    <a:p>
                      <a:endParaRPr lang="en-US"/>
                    </a:p>
                  </a:txBody>
                  <a:tcPr/>
                </a:tc>
                <a:tc>
                  <a:txBody>
                    <a:bodyPr/>
                    <a:lstStyle/>
                    <a:p>
                      <a:pPr algn="ctr"/>
                      <a:r>
                        <a:rPr lang="en-US" sz="1400" dirty="0" err="1">
                          <a:latin typeface="Arial" panose="020B0604020202020204" pitchFamily="34" charset="0"/>
                          <a:cs typeface="Arial" panose="020B0604020202020204" pitchFamily="34" charset="0"/>
                        </a:rPr>
                        <a:t>Đặt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tên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chỉ</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thuần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theo</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chức</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năng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không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phân</a:t>
                      </a:r>
                      <a:r>
                        <a:rPr lang="en-US" sz="1400" dirty="0">
                          <a:latin typeface="Arial" panose="020B0604020202020204" pitchFamily="34" charset="0"/>
                          <a:cs typeface="Arial" panose="020B0604020202020204" pitchFamily="34" charset="0"/>
                        </a:rPr>
                        <a:t> level (</a:t>
                      </a:r>
                      <a:r>
                        <a:rPr lang="en-US" sz="1400" dirty="0" err="1">
                          <a:latin typeface="Arial" panose="020B0604020202020204" pitchFamily="34" charset="0"/>
                          <a:cs typeface="Arial" panose="020B0604020202020204" pitchFamily="34" charset="0"/>
                        </a:rPr>
                        <a:t>chưa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đủ</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tính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phân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lớp</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biến</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2675416498"/>
                  </a:ext>
                </a:extLst>
              </a:tr>
              <a:tr h="950503">
                <a:tc>
                  <a:txBody>
                    <a:bodyPr/>
                    <a:lstStyle/>
                    <a:p>
                      <a:pPr algn="ctr"/>
                      <a:r>
                        <a:rPr lang="en-US" sz="1400" dirty="0" err="1">
                          <a:latin typeface="Arial" panose="020B0604020202020204" pitchFamily="34" charset="0"/>
                          <a:cs typeface="Arial" panose="020B0604020202020204" pitchFamily="34" charset="0"/>
                        </a:rPr>
                        <a:t>Tín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hiệu</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ra</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không</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ổn</a:t>
                      </a:r>
                      <a:r>
                        <a:rPr lang="en-US" sz="1400" dirty="0">
                          <a:latin typeface="Arial" panose="020B0604020202020204" pitchFamily="34" charset="0"/>
                          <a:cs typeface="Arial" panose="020B0604020202020204" pitchFamily="34" charset="0"/>
                        </a:rPr>
                        <a:t> định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err="1">
                          <a:latin typeface="Arial" panose="020B0604020202020204" pitchFamily="34" charset="0"/>
                          <a:cs typeface="Arial" panose="020B0604020202020204" pitchFamily="34" charset="0"/>
                        </a:rPr>
                        <a:t>Thêm</a:t>
                      </a:r>
                      <a:r>
                        <a:rPr lang="en-US" sz="1400" dirty="0">
                          <a:latin typeface="Arial" panose="020B0604020202020204" pitchFamily="34" charset="0"/>
                          <a:cs typeface="Arial" panose="020B0604020202020204" pitchFamily="34" charset="0"/>
                        </a:rPr>
                        <a:t> 1 D-FF (</a:t>
                      </a:r>
                      <a:r>
                        <a:rPr lang="en-US" sz="1400" dirty="0" err="1">
                          <a:latin typeface="Arial" panose="020B0604020202020204" pitchFamily="34" charset="0"/>
                          <a:cs typeface="Arial" panose="020B0604020202020204" pitchFamily="34" charset="0"/>
                        </a:rPr>
                        <a:t>phần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tử</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nhớ</a:t>
                      </a:r>
                      <a:r>
                        <a:rPr lang="en-US" sz="1400" dirty="0">
                          <a:latin typeface="Arial" panose="020B0604020202020204" pitchFamily="34" charset="0"/>
                          <a:cs typeface="Arial" panose="020B0604020202020204" pitchFamily="34" charset="0"/>
                        </a:rPr>
                        <a:t>) để </a:t>
                      </a:r>
                      <a:r>
                        <a:rPr lang="en-US" sz="1400" dirty="0" err="1">
                          <a:latin typeface="Arial" panose="020B0604020202020204" pitchFamily="34" charset="0"/>
                          <a:cs typeface="Arial" panose="020B0604020202020204" pitchFamily="34" charset="0"/>
                        </a:rPr>
                        <a:t>đệm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cho</a:t>
                      </a:r>
                      <a:r>
                        <a:rPr lang="en-US" sz="1400" dirty="0">
                          <a:latin typeface="Arial" panose="020B0604020202020204" pitchFamily="34" charset="0"/>
                          <a:cs typeface="Arial" panose="020B0604020202020204" pitchFamily="34" charset="0"/>
                        </a:rPr>
                        <a:t> giá </a:t>
                      </a:r>
                      <a:r>
                        <a:rPr lang="en-US" sz="1400" dirty="0" err="1">
                          <a:latin typeface="Arial" panose="020B0604020202020204" pitchFamily="34" charset="0"/>
                          <a:cs typeface="Arial" panose="020B0604020202020204" pitchFamily="34" charset="0"/>
                        </a:rPr>
                        <a:t>trị</a:t>
                      </a:r>
                      <a:r>
                        <a:rPr lang="en-US" sz="1400" dirty="0">
                          <a:latin typeface="Arial" panose="020B0604020202020204" pitchFamily="34" charset="0"/>
                          <a:cs typeface="Arial" panose="020B0604020202020204" pitchFamily="34" charset="0"/>
                        </a:rPr>
                        <a:t> giá </a:t>
                      </a:r>
                      <a:r>
                        <a:rPr lang="en-US" sz="1400" dirty="0" err="1">
                          <a:latin typeface="Arial" panose="020B0604020202020204" pitchFamily="34" charset="0"/>
                          <a:cs typeface="Arial" panose="020B0604020202020204" pitchFamily="34" charset="0"/>
                        </a:rPr>
                        <a:t>luôn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ổn</a:t>
                      </a:r>
                      <a:r>
                        <a:rPr lang="en-US" sz="1400" dirty="0">
                          <a:latin typeface="Arial" panose="020B0604020202020204" pitchFamily="34" charset="0"/>
                          <a:cs typeface="Arial" panose="020B0604020202020204" pitchFamily="34" charset="0"/>
                        </a:rPr>
                        <a:t> định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400" dirty="0">
                          <a:latin typeface="Arial" panose="020B0604020202020204" pitchFamily="34" charset="0"/>
                          <a:cs typeface="Arial" panose="020B0604020202020204" pitchFamily="34" charset="0"/>
                        </a:rPr>
                        <a:t>(</a:t>
                      </a:r>
                      <a:r>
                        <a:rPr lang="en-US" sz="1400" dirty="0" err="1">
                          <a:latin typeface="Arial" panose="020B0604020202020204" pitchFamily="34" charset="0"/>
                          <a:cs typeface="Arial" panose="020B0604020202020204" pitchFamily="34" charset="0"/>
                        </a:rPr>
                        <a:t>Vấn</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đề</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về</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kinh</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nghiệm</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thiết</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kế</a:t>
                      </a:r>
                      <a:r>
                        <a:rPr lang="en-US" sz="14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0771115"/>
                  </a:ext>
                </a:extLst>
              </a:tr>
            </a:tbl>
          </a:graphicData>
        </a:graphic>
      </p:graphicFrame>
    </p:spTree>
    <p:extLst>
      <p:ext uri="{BB962C8B-B14F-4D97-AF65-F5344CB8AC3E}">
        <p14:creationId xmlns:p14="http://schemas.microsoft.com/office/powerpoint/2010/main" val="4284654587"/>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Retrospect</Template>
  <TotalTime>1328</TotalTime>
  <Words>2915</Words>
  <Application>Microsoft Office PowerPoint</Application>
  <PresentationFormat>Widescreen</PresentationFormat>
  <Paragraphs>384</Paragraphs>
  <Slides>24</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Retrospect</vt:lpstr>
      <vt:lpstr>Báo cáo tổng kết thực tập đợt 1  (8/2025-11/2025)</vt:lpstr>
      <vt:lpstr>Nội dung báo cáo</vt:lpstr>
      <vt:lpstr>PowerPoint Presentation</vt:lpstr>
      <vt:lpstr>1. Tiến độ công việc</vt:lpstr>
      <vt:lpstr>PowerPoint Presentation</vt:lpstr>
      <vt:lpstr>2. Công việc đã thực hiện</vt:lpstr>
      <vt:lpstr>2.1 Hiển thị các chữ số lên LED 7 thanh</vt:lpstr>
      <vt:lpstr>2.1 Hiển thị các chữ số lên LED 7 thanh</vt:lpstr>
      <vt:lpstr>2.1 Hiển thị các chữ số lên LED 7 thanh</vt:lpstr>
      <vt:lpstr>2.2 Hiển thị nhiệt độ với cảm biến ADT7420 với giao thức I2C</vt:lpstr>
      <vt:lpstr>2.2 Hiển thị nhiệt độ với cảm biến ADT7420 với giao thức I2C</vt:lpstr>
      <vt:lpstr>2.2 Hiển thị nhiệt độ với cảm biến ADT7420 với giao thức I2C</vt:lpstr>
      <vt:lpstr>2.3 Hiển thị góc xoay với cảm biến ADXL362 với giao thức SPI</vt:lpstr>
      <vt:lpstr>2.3 Hiển thị góc xoay với cảm biến ADXL362 với giao thức SPI</vt:lpstr>
      <vt:lpstr>2.3 Hiển thị góc xoay với cảm biến ADXL362 với giao thức SPI</vt:lpstr>
      <vt:lpstr>PowerPoint Presentation</vt:lpstr>
      <vt:lpstr>3. Vấn đề gặp phải và cách khắc phục</vt:lpstr>
      <vt:lpstr>3. Vấn đề gặp phải và cách khắc phục</vt:lpstr>
      <vt:lpstr>3. Vấn đề gặp phải và cách khắc phục</vt:lpstr>
      <vt:lpstr>3. Vấn đề gặp phải và cách khắc phục</vt:lpstr>
      <vt:lpstr>PowerPoint Presentation</vt:lpstr>
      <vt:lpstr>4. Triển khai công việc của đợt tiếp theo</vt:lpstr>
      <vt:lpstr>4. Triển khai công việc của đợt tiếp theo</vt:lpstr>
      <vt:lpstr>4. Triển khai công việc của đợt tiếp theo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Dat Nguyen</dc:creator>
  <cp:lastModifiedBy>Dat Nguyen</cp:lastModifiedBy>
  <cp:revision>94</cp:revision>
  <dcterms:created xsi:type="dcterms:W3CDTF">2026-01-07T02:47:33Z</dcterms:created>
  <dcterms:modified xsi:type="dcterms:W3CDTF">2026-01-30T06:53:36Z</dcterms:modified>
</cp:coreProperties>
</file>

<file path=docProps/thumbnail.jpeg>
</file>